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63" r:id="rId2"/>
    <p:sldId id="264" r:id="rId3"/>
    <p:sldId id="268" r:id="rId4"/>
    <p:sldId id="265" r:id="rId5"/>
    <p:sldId id="271" r:id="rId6"/>
    <p:sldId id="274" r:id="rId7"/>
    <p:sldId id="276" r:id="rId8"/>
    <p:sldId id="277" r:id="rId9"/>
    <p:sldId id="272" r:id="rId10"/>
    <p:sldId id="278" r:id="rId1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Comic Sans MS" pitchFamily="66" charset="0"/>
        <a:ea typeface="+mn-ea"/>
        <a:cs typeface="Arial" charset="0"/>
      </a:defRPr>
    </a:lvl1pPr>
    <a:lvl2pPr marL="457200" algn="l" rtl="0" fontAlgn="base">
      <a:spcBef>
        <a:spcPct val="0"/>
      </a:spcBef>
      <a:spcAft>
        <a:spcPct val="0"/>
      </a:spcAft>
      <a:defRPr kern="1200">
        <a:solidFill>
          <a:schemeClr val="tx1"/>
        </a:solidFill>
        <a:latin typeface="Comic Sans MS" pitchFamily="66" charset="0"/>
        <a:ea typeface="+mn-ea"/>
        <a:cs typeface="Arial" charset="0"/>
      </a:defRPr>
    </a:lvl2pPr>
    <a:lvl3pPr marL="914400" algn="l" rtl="0" fontAlgn="base">
      <a:spcBef>
        <a:spcPct val="0"/>
      </a:spcBef>
      <a:spcAft>
        <a:spcPct val="0"/>
      </a:spcAft>
      <a:defRPr kern="1200">
        <a:solidFill>
          <a:schemeClr val="tx1"/>
        </a:solidFill>
        <a:latin typeface="Comic Sans MS" pitchFamily="66" charset="0"/>
        <a:ea typeface="+mn-ea"/>
        <a:cs typeface="Arial" charset="0"/>
      </a:defRPr>
    </a:lvl3pPr>
    <a:lvl4pPr marL="1371600" algn="l" rtl="0" fontAlgn="base">
      <a:spcBef>
        <a:spcPct val="0"/>
      </a:spcBef>
      <a:spcAft>
        <a:spcPct val="0"/>
      </a:spcAft>
      <a:defRPr kern="1200">
        <a:solidFill>
          <a:schemeClr val="tx1"/>
        </a:solidFill>
        <a:latin typeface="Comic Sans MS" pitchFamily="66" charset="0"/>
        <a:ea typeface="+mn-ea"/>
        <a:cs typeface="Arial" charset="0"/>
      </a:defRPr>
    </a:lvl4pPr>
    <a:lvl5pPr marL="1828800" algn="l" rtl="0" fontAlgn="base">
      <a:spcBef>
        <a:spcPct val="0"/>
      </a:spcBef>
      <a:spcAft>
        <a:spcPct val="0"/>
      </a:spcAft>
      <a:defRPr kern="1200">
        <a:solidFill>
          <a:schemeClr val="tx1"/>
        </a:solidFill>
        <a:latin typeface="Comic Sans MS" pitchFamily="66" charset="0"/>
        <a:ea typeface="+mn-ea"/>
        <a:cs typeface="Arial" charset="0"/>
      </a:defRPr>
    </a:lvl5pPr>
    <a:lvl6pPr marL="2286000" algn="l" defTabSz="914400" rtl="0" eaLnBrk="1" latinLnBrk="0" hangingPunct="1">
      <a:defRPr kern="1200">
        <a:solidFill>
          <a:schemeClr val="tx1"/>
        </a:solidFill>
        <a:latin typeface="Comic Sans MS" pitchFamily="66" charset="0"/>
        <a:ea typeface="+mn-ea"/>
        <a:cs typeface="Arial" charset="0"/>
      </a:defRPr>
    </a:lvl6pPr>
    <a:lvl7pPr marL="2743200" algn="l" defTabSz="914400" rtl="0" eaLnBrk="1" latinLnBrk="0" hangingPunct="1">
      <a:defRPr kern="1200">
        <a:solidFill>
          <a:schemeClr val="tx1"/>
        </a:solidFill>
        <a:latin typeface="Comic Sans MS" pitchFamily="66" charset="0"/>
        <a:ea typeface="+mn-ea"/>
        <a:cs typeface="Arial" charset="0"/>
      </a:defRPr>
    </a:lvl7pPr>
    <a:lvl8pPr marL="3200400" algn="l" defTabSz="914400" rtl="0" eaLnBrk="1" latinLnBrk="0" hangingPunct="1">
      <a:defRPr kern="1200">
        <a:solidFill>
          <a:schemeClr val="tx1"/>
        </a:solidFill>
        <a:latin typeface="Comic Sans MS" pitchFamily="66" charset="0"/>
        <a:ea typeface="+mn-ea"/>
        <a:cs typeface="Arial" charset="0"/>
      </a:defRPr>
    </a:lvl8pPr>
    <a:lvl9pPr marL="3657600" algn="l" defTabSz="914400" rtl="0" eaLnBrk="1" latinLnBrk="0" hangingPunct="1">
      <a:defRPr kern="1200">
        <a:solidFill>
          <a:schemeClr val="tx1"/>
        </a:solidFill>
        <a:latin typeface="Comic Sans MS" pitchFamily="66"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FFCC"/>
    <a:srgbClr val="99FF33"/>
    <a:srgbClr val="FF3399"/>
    <a:srgbClr val="FFCC00"/>
    <a:srgbClr val="CCECFF"/>
    <a:srgbClr val="99CC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06" autoAdjust="0"/>
    <p:restoredTop sz="94664" autoAdjust="0"/>
  </p:normalViewPr>
  <p:slideViewPr>
    <p:cSldViewPr>
      <p:cViewPr varScale="1">
        <p:scale>
          <a:sx n="81" d="100"/>
          <a:sy n="81" d="100"/>
        </p:scale>
        <p:origin x="-124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94253AE6-5A15-4BDD-9CD9-4DED44DE546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FD68D1C7-5EE7-447E-ABFA-172412B3C54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CFCA550A-CAB3-4952-9031-1C90CC71C39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US"/>
          </a:p>
        </p:txBody>
      </p:sp>
      <p:sp>
        <p:nvSpPr>
          <p:cNvPr id="9" name="Rectangle 7"/>
          <p:cNvSpPr>
            <a:spLocks noGrp="1" noChangeArrowheads="1"/>
          </p:cNvSpPr>
          <p:nvPr>
            <p:ph type="sldNum" sz="quarter" idx="12"/>
          </p:nvPr>
        </p:nvSpPr>
        <p:spPr>
          <a:ln/>
        </p:spPr>
        <p:txBody>
          <a:bodyPr/>
          <a:lstStyle>
            <a:lvl1pPr>
              <a:defRPr/>
            </a:lvl1pPr>
          </a:lstStyle>
          <a:p>
            <a:pPr>
              <a:defRPr/>
            </a:pPr>
            <a:fld id="{C124A8F8-2771-4433-8FF6-F1168827FBB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US"/>
          </a:p>
        </p:txBody>
      </p:sp>
      <p:sp>
        <p:nvSpPr>
          <p:cNvPr id="5" name="Rectangle 7"/>
          <p:cNvSpPr>
            <a:spLocks noGrp="1" noChangeArrowheads="1"/>
          </p:cNvSpPr>
          <p:nvPr>
            <p:ph type="sldNum" sz="quarter" idx="12"/>
          </p:nvPr>
        </p:nvSpPr>
        <p:spPr>
          <a:ln/>
        </p:spPr>
        <p:txBody>
          <a:bodyPr/>
          <a:lstStyle>
            <a:lvl1pPr>
              <a:defRPr/>
            </a:lvl1pPr>
          </a:lstStyle>
          <a:p>
            <a:pPr>
              <a:defRPr/>
            </a:pPr>
            <a:fld id="{338760DB-042D-4A0E-B9F0-685E5304348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US"/>
          </a:p>
        </p:txBody>
      </p:sp>
      <p:sp>
        <p:nvSpPr>
          <p:cNvPr id="4" name="Rectangle 7"/>
          <p:cNvSpPr>
            <a:spLocks noGrp="1" noChangeArrowheads="1"/>
          </p:cNvSpPr>
          <p:nvPr>
            <p:ph type="sldNum" sz="quarter" idx="12"/>
          </p:nvPr>
        </p:nvSpPr>
        <p:spPr>
          <a:ln/>
        </p:spPr>
        <p:txBody>
          <a:bodyPr/>
          <a:lstStyle>
            <a:lvl1pPr>
              <a:defRPr/>
            </a:lvl1pPr>
          </a:lstStyle>
          <a:p>
            <a:pPr>
              <a:defRPr/>
            </a:pPr>
            <a:fld id="{4BEE84EC-1278-4AFF-9366-8DE648E1D36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2DC44854-564F-4221-A0EE-A8695E9B54D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9A9EF354-7317-4EE9-9061-5E74B5A4BB5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CE60C0A1-6F23-4F26-AB1F-C8A7044FC6F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1B3B41D7-2E6C-4F46-9AB1-07756040E8D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2530"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pPr>
              <a:defRPr/>
            </a:pPr>
            <a:endParaRPr lang="en-US"/>
          </a:p>
        </p:txBody>
      </p:sp>
      <p:sp>
        <p:nvSpPr>
          <p:cNvPr id="1027"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3"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22534"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2535"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D0101AC4-1BEE-4EEF-AC1D-4108CD31B852}" type="slidenum">
              <a:rPr lang="en-US"/>
              <a:pPr>
                <a:defRPr/>
              </a:pPr>
              <a:t>‹#›</a:t>
            </a:fld>
            <a:endParaRPr lang="en-US"/>
          </a:p>
        </p:txBody>
      </p:sp>
      <p:sp>
        <p:nvSpPr>
          <p:cNvPr id="22536"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pPr>
              <a:defRPr/>
            </a:pPr>
            <a:endParaRPr lang="en-US"/>
          </a:p>
        </p:txBody>
      </p:sp>
      <p:sp>
        <p:nvSpPr>
          <p:cNvPr id="22537"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pPr>
              <a:defRPr/>
            </a:pPr>
            <a:endParaRPr lang="en-US"/>
          </a:p>
        </p:txBody>
      </p:sp>
      <p:grpSp>
        <p:nvGrpSpPr>
          <p:cNvPr id="1034" name="Group 10"/>
          <p:cNvGrpSpPr>
            <a:grpSpLocks/>
          </p:cNvGrpSpPr>
          <p:nvPr/>
        </p:nvGrpSpPr>
        <p:grpSpPr bwMode="auto">
          <a:xfrm>
            <a:off x="7938" y="5540375"/>
            <a:ext cx="1784350" cy="1246188"/>
            <a:chOff x="5" y="3490"/>
            <a:chExt cx="1124" cy="785"/>
          </a:xfrm>
        </p:grpSpPr>
        <p:sp>
          <p:nvSpPr>
            <p:cNvPr id="22539"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pPr>
                <a:defRPr/>
              </a:pPr>
              <a:endParaRPr lang="en-US"/>
            </a:p>
          </p:txBody>
        </p:sp>
        <p:sp>
          <p:nvSpPr>
            <p:cNvPr id="22540"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pPr>
                <a:defRPr/>
              </a:pPr>
              <a:endParaRPr lang="en-US"/>
            </a:p>
          </p:txBody>
        </p:sp>
        <p:sp>
          <p:nvSpPr>
            <p:cNvPr id="22541"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a:defRPr/>
              </a:pPr>
              <a:endParaRPr lang="en-US"/>
            </a:p>
          </p:txBody>
        </p:sp>
        <p:sp>
          <p:nvSpPr>
            <p:cNvPr id="22542"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a:defRPr/>
              </a:pPr>
              <a:endParaRPr lang="en-US"/>
            </a:p>
          </p:txBody>
        </p:sp>
        <p:sp>
          <p:nvSpPr>
            <p:cNvPr id="22543"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pPr>
                <a:defRPr/>
              </a:pPr>
              <a:endParaRPr lang="en-US"/>
            </a:p>
          </p:txBody>
        </p:sp>
        <p:sp>
          <p:nvSpPr>
            <p:cNvPr id="22544"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pPr>
                <a:defRPr/>
              </a:pPr>
              <a:endParaRPr lang="en-US"/>
            </a:p>
          </p:txBody>
        </p:sp>
        <p:sp>
          <p:nvSpPr>
            <p:cNvPr id="22545"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pPr>
                <a:defRPr/>
              </a:pPr>
              <a:endParaRPr lang="en-US"/>
            </a:p>
          </p:txBody>
        </p:sp>
        <p:sp>
          <p:nvSpPr>
            <p:cNvPr id="22546"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pPr>
                <a:defRPr/>
              </a:pPr>
              <a:endParaRPr lang="en-US"/>
            </a:p>
          </p:txBody>
        </p:sp>
        <p:sp>
          <p:nvSpPr>
            <p:cNvPr id="22547"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pPr>
                <a:defRPr/>
              </a:pPr>
              <a:endParaRPr lang="en-US"/>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22550"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pPr>
                    <a:defRPr/>
                  </a:pPr>
                  <a:endParaRPr lang="en-US"/>
                </a:p>
              </p:txBody>
            </p:sp>
            <p:sp>
              <p:nvSpPr>
                <p:cNvPr id="22551"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pPr>
                    <a:defRPr/>
                  </a:pPr>
                  <a:endParaRPr lang="en-US"/>
                </a:p>
              </p:txBody>
            </p:sp>
            <p:sp>
              <p:nvSpPr>
                <p:cNvPr id="22552"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pPr>
                    <a:defRPr/>
                  </a:pPr>
                  <a:endParaRPr lang="en-US"/>
                </a:p>
              </p:txBody>
            </p:sp>
          </p:grpSp>
          <p:sp>
            <p:nvSpPr>
              <p:cNvPr id="22553"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a:defRPr/>
                </a:pPr>
                <a:endParaRPr lang="en-US"/>
              </a:p>
            </p:txBody>
          </p:sp>
          <p:sp>
            <p:nvSpPr>
              <p:cNvPr id="22554"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a:defRPr/>
                </a:pPr>
                <a:endParaRPr lang="en-US"/>
              </a:p>
            </p:txBody>
          </p:sp>
          <p:sp>
            <p:nvSpPr>
              <p:cNvPr id="22555"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pPr>
                  <a:defRPr/>
                </a:pPr>
                <a:endParaRPr lang="en-US"/>
              </a:p>
            </p:txBody>
          </p:sp>
          <p:grpSp>
            <p:nvGrpSpPr>
              <p:cNvPr id="1065" name="Group 28"/>
              <p:cNvGrpSpPr>
                <a:grpSpLocks/>
              </p:cNvGrpSpPr>
              <p:nvPr userDrawn="1"/>
            </p:nvGrpSpPr>
            <p:grpSpPr bwMode="auto">
              <a:xfrm>
                <a:off x="5" y="3490"/>
                <a:ext cx="1124" cy="678"/>
                <a:chOff x="5" y="3490"/>
                <a:chExt cx="1124" cy="678"/>
              </a:xfrm>
            </p:grpSpPr>
            <p:sp>
              <p:nvSpPr>
                <p:cNvPr id="22557"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a:defRPr/>
                  </a:pPr>
                  <a:endParaRPr lang="en-US"/>
                </a:p>
              </p:txBody>
            </p:sp>
            <p:sp>
              <p:nvSpPr>
                <p:cNvPr id="22558"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a:defRPr/>
                  </a:pPr>
                  <a:endParaRPr lang="en-US"/>
                </a:p>
              </p:txBody>
            </p:sp>
            <p:sp>
              <p:nvSpPr>
                <p:cNvPr id="22559"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a:defRPr/>
                  </a:pPr>
                  <a:endParaRPr lang="en-US"/>
                </a:p>
              </p:txBody>
            </p:sp>
            <p:sp>
              <p:nvSpPr>
                <p:cNvPr id="22560"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pPr>
                    <a:defRPr/>
                  </a:pPr>
                  <a:endParaRPr lang="en-US"/>
                </a:p>
              </p:txBody>
            </p:sp>
            <p:sp>
              <p:nvSpPr>
                <p:cNvPr id="22561"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pPr>
                    <a:defRPr/>
                  </a:pPr>
                  <a:endParaRPr lang="en-US"/>
                </a:p>
              </p:txBody>
            </p:sp>
            <p:sp>
              <p:nvSpPr>
                <p:cNvPr id="22562"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pPr>
                    <a:defRPr/>
                  </a:pPr>
                  <a:endParaRPr lang="en-US"/>
                </a:p>
              </p:txBody>
            </p:sp>
            <p:sp>
              <p:nvSpPr>
                <p:cNvPr id="22563"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pPr>
                    <a:defRPr/>
                  </a:pPr>
                  <a:endParaRPr lang="en-US"/>
                </a:p>
              </p:txBody>
            </p:sp>
            <p:sp>
              <p:nvSpPr>
                <p:cNvPr id="22564"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pPr>
                    <a:defRPr/>
                  </a:pPr>
                  <a:endParaRPr lang="en-US"/>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22566"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a:defRPr/>
              </a:pPr>
              <a:endParaRPr lang="en-US"/>
            </a:p>
          </p:txBody>
        </p:sp>
        <p:sp>
          <p:nvSpPr>
            <p:cNvPr id="22567"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a:defRPr/>
              </a:pPr>
              <a:endParaRPr lang="en-US"/>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22570"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pPr>
                  <a:defRPr/>
                </a:pPr>
                <a:endParaRPr lang="en-US"/>
              </a:p>
            </p:txBody>
          </p:sp>
          <p:grpSp>
            <p:nvGrpSpPr>
              <p:cNvPr id="1040" name="Group 43"/>
              <p:cNvGrpSpPr>
                <a:grpSpLocks/>
              </p:cNvGrpSpPr>
              <p:nvPr userDrawn="1"/>
            </p:nvGrpSpPr>
            <p:grpSpPr bwMode="auto">
              <a:xfrm>
                <a:off x="4610" y="57"/>
                <a:ext cx="1344" cy="985"/>
                <a:chOff x="4610" y="57"/>
                <a:chExt cx="1344" cy="985"/>
              </a:xfrm>
            </p:grpSpPr>
            <p:sp>
              <p:nvSpPr>
                <p:cNvPr id="22572"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pPr>
                    <a:defRPr/>
                  </a:pPr>
                  <a:endParaRPr lang="en-US"/>
                </a:p>
              </p:txBody>
            </p:sp>
            <p:sp>
              <p:nvSpPr>
                <p:cNvPr id="22573" name="Freeform 45"/>
                <p:cNvSpPr>
                  <a:spLocks/>
                </p:cNvSpPr>
                <p:nvPr userDrawn="1"/>
              </p:nvSpPr>
              <p:spPr bwMode="auto">
                <a:xfrm rot="-3172564">
                  <a:off x="5049" y="331"/>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pPr>
                    <a:defRPr/>
                  </a:pPr>
                  <a:endParaRPr lang="en-US"/>
                </a:p>
              </p:txBody>
            </p:sp>
            <p:sp>
              <p:nvSpPr>
                <p:cNvPr id="22574" name="Freeform 46"/>
                <p:cNvSpPr>
                  <a:spLocks/>
                </p:cNvSpPr>
                <p:nvPr userDrawn="1"/>
              </p:nvSpPr>
              <p:spPr bwMode="auto">
                <a:xfrm rot="-3172564">
                  <a:off x="4859" y="181"/>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pPr>
                    <a:defRPr/>
                  </a:pPr>
                  <a:endParaRPr lang="en-US"/>
                </a:p>
              </p:txBody>
            </p:sp>
            <p:sp>
              <p:nvSpPr>
                <p:cNvPr id="22575"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pPr>
                    <a:defRPr/>
                  </a:pPr>
                  <a:endParaRPr lang="en-US"/>
                </a:p>
              </p:txBody>
            </p:sp>
            <p:sp>
              <p:nvSpPr>
                <p:cNvPr id="22576" name="Freeform 48"/>
                <p:cNvSpPr>
                  <a:spLocks/>
                </p:cNvSpPr>
                <p:nvPr userDrawn="1"/>
              </p:nvSpPr>
              <p:spPr bwMode="auto">
                <a:xfrm rot="-3172564">
                  <a:off x="5298" y="896"/>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pPr>
                    <a:defRPr/>
                  </a:pPr>
                  <a:endParaRPr lang="en-US"/>
                </a:p>
              </p:txBody>
            </p:sp>
            <p:sp>
              <p:nvSpPr>
                <p:cNvPr id="22577" name="Freeform 49"/>
                <p:cNvSpPr>
                  <a:spLocks/>
                </p:cNvSpPr>
                <p:nvPr userDrawn="1"/>
              </p:nvSpPr>
              <p:spPr bwMode="auto">
                <a:xfrm rot="-3172564">
                  <a:off x="5253" y="805"/>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pPr>
                    <a:defRPr/>
                  </a:pPr>
                  <a:endParaRPr lang="en-US"/>
                </a:p>
              </p:txBody>
            </p:sp>
            <p:sp>
              <p:nvSpPr>
                <p:cNvPr id="22578"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pPr>
                    <a:defRPr/>
                  </a:pPr>
                  <a:endParaRPr lang="en-US"/>
                </a:p>
              </p:txBody>
            </p:sp>
            <p:sp>
              <p:nvSpPr>
                <p:cNvPr id="22579" name="Freeform 51"/>
                <p:cNvSpPr>
                  <a:spLocks/>
                </p:cNvSpPr>
                <p:nvPr userDrawn="1"/>
              </p:nvSpPr>
              <p:spPr bwMode="auto">
                <a:xfrm rot="-3172564">
                  <a:off x="4949" y="141"/>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pPr>
                    <a:defRPr/>
                  </a:pPr>
                  <a:endParaRPr lang="en-US"/>
                </a:p>
              </p:txBody>
            </p:sp>
          </p:grpSp>
        </p:grpSp>
        <p:sp>
          <p:nvSpPr>
            <p:cNvPr id="22580"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cs typeface="Arial" charset="0"/>
        </a:defRPr>
      </a:lvl2pPr>
      <a:lvl3pPr algn="ctr" rtl="0" eaLnBrk="0" fontAlgn="base" hangingPunct="0">
        <a:spcBef>
          <a:spcPct val="0"/>
        </a:spcBef>
        <a:spcAft>
          <a:spcPct val="0"/>
        </a:spcAft>
        <a:defRPr sz="4400">
          <a:solidFill>
            <a:schemeClr val="tx1"/>
          </a:solidFill>
          <a:latin typeface="Comic Sans MS" pitchFamily="66" charset="0"/>
          <a:cs typeface="Arial" charset="0"/>
        </a:defRPr>
      </a:lvl3pPr>
      <a:lvl4pPr algn="ctr" rtl="0" eaLnBrk="0" fontAlgn="base" hangingPunct="0">
        <a:spcBef>
          <a:spcPct val="0"/>
        </a:spcBef>
        <a:spcAft>
          <a:spcPct val="0"/>
        </a:spcAft>
        <a:defRPr sz="4400">
          <a:solidFill>
            <a:schemeClr val="tx1"/>
          </a:solidFill>
          <a:latin typeface="Comic Sans MS" pitchFamily="66" charset="0"/>
          <a:cs typeface="Arial" charset="0"/>
        </a:defRPr>
      </a:lvl4pPr>
      <a:lvl5pPr algn="ctr" rtl="0" eaLnBrk="0" fontAlgn="base" hangingPunct="0">
        <a:spcBef>
          <a:spcPct val="0"/>
        </a:spcBef>
        <a:spcAft>
          <a:spcPct val="0"/>
        </a:spcAft>
        <a:defRPr sz="4400">
          <a:solidFill>
            <a:schemeClr val="tx1"/>
          </a:solidFill>
          <a:latin typeface="Comic Sans MS" pitchFamily="66" charset="0"/>
          <a:cs typeface="Arial" charset="0"/>
        </a:defRPr>
      </a:lvl5pPr>
      <a:lvl6pPr marL="457200" algn="ctr" rtl="0" fontAlgn="base">
        <a:spcBef>
          <a:spcPct val="0"/>
        </a:spcBef>
        <a:spcAft>
          <a:spcPct val="0"/>
        </a:spcAft>
        <a:defRPr sz="4400">
          <a:solidFill>
            <a:schemeClr val="tx1"/>
          </a:solidFill>
          <a:latin typeface="Comic Sans MS" pitchFamily="66" charset="0"/>
          <a:cs typeface="Arial" charset="0"/>
        </a:defRPr>
      </a:lvl6pPr>
      <a:lvl7pPr marL="914400" algn="ctr" rtl="0" fontAlgn="base">
        <a:spcBef>
          <a:spcPct val="0"/>
        </a:spcBef>
        <a:spcAft>
          <a:spcPct val="0"/>
        </a:spcAft>
        <a:defRPr sz="4400">
          <a:solidFill>
            <a:schemeClr val="tx1"/>
          </a:solidFill>
          <a:latin typeface="Comic Sans MS" pitchFamily="66" charset="0"/>
          <a:cs typeface="Arial" charset="0"/>
        </a:defRPr>
      </a:lvl7pPr>
      <a:lvl8pPr marL="1371600" algn="ctr" rtl="0" fontAlgn="base">
        <a:spcBef>
          <a:spcPct val="0"/>
        </a:spcBef>
        <a:spcAft>
          <a:spcPct val="0"/>
        </a:spcAft>
        <a:defRPr sz="4400">
          <a:solidFill>
            <a:schemeClr val="tx1"/>
          </a:solidFill>
          <a:latin typeface="Comic Sans MS" pitchFamily="66" charset="0"/>
          <a:cs typeface="Arial" charset="0"/>
        </a:defRPr>
      </a:lvl8pPr>
      <a:lvl9pPr marL="1828800" algn="ctr" rtl="0" fontAlgn="base">
        <a:spcBef>
          <a:spcPct val="0"/>
        </a:spcBef>
        <a:spcAft>
          <a:spcPct val="0"/>
        </a:spcAft>
        <a:defRPr sz="4400">
          <a:solidFill>
            <a:schemeClr val="tx1"/>
          </a:solidFill>
          <a:latin typeface="Comic Sans MS" pitchFamily="66"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4213" y="0"/>
            <a:ext cx="6870700" cy="836613"/>
          </a:xfrm>
        </p:spPr>
        <p:txBody>
          <a:bodyPr/>
          <a:lstStyle/>
          <a:p>
            <a:pPr eaLnBrk="1" hangingPunct="1"/>
            <a:r>
              <a:rPr lang="en-GB" sz="4000" b="1" smtClean="0">
                <a:solidFill>
                  <a:schemeClr val="tx2"/>
                </a:solidFill>
              </a:rPr>
              <a:t>Reading in School</a:t>
            </a:r>
          </a:p>
        </p:txBody>
      </p:sp>
      <p:sp>
        <p:nvSpPr>
          <p:cNvPr id="10243" name="Rectangle 3"/>
          <p:cNvSpPr>
            <a:spLocks noGrp="1" noChangeArrowheads="1"/>
          </p:cNvSpPr>
          <p:nvPr>
            <p:ph type="body" idx="1"/>
          </p:nvPr>
        </p:nvSpPr>
        <p:spPr>
          <a:xfrm>
            <a:off x="323850" y="836613"/>
            <a:ext cx="8820150" cy="5545137"/>
          </a:xfrm>
        </p:spPr>
        <p:txBody>
          <a:bodyPr/>
          <a:lstStyle/>
          <a:p>
            <a:pPr eaLnBrk="1" hangingPunct="1">
              <a:buClr>
                <a:schemeClr val="tx1"/>
              </a:buClr>
              <a:buFontTx/>
              <a:buNone/>
            </a:pPr>
            <a:r>
              <a:rPr lang="en-GB" sz="2400" dirty="0" smtClean="0"/>
              <a:t> Reading is an important aspect of the curriculum.</a:t>
            </a:r>
          </a:p>
          <a:p>
            <a:pPr eaLnBrk="1" hangingPunct="1">
              <a:buClr>
                <a:schemeClr val="tx1"/>
              </a:buClr>
              <a:buFontTx/>
              <a:buNone/>
            </a:pPr>
            <a:r>
              <a:rPr lang="en-GB" sz="2400" dirty="0" smtClean="0"/>
              <a:t> We encourage children to read for enjoyment </a:t>
            </a:r>
          </a:p>
          <a:p>
            <a:pPr eaLnBrk="1" hangingPunct="1">
              <a:buClr>
                <a:schemeClr val="tx1"/>
              </a:buClr>
              <a:buFontTx/>
              <a:buNone/>
            </a:pPr>
            <a:r>
              <a:rPr lang="en-GB" sz="2400" dirty="0" smtClean="0"/>
              <a:t>and develop a love for books.</a:t>
            </a:r>
          </a:p>
          <a:p>
            <a:pPr eaLnBrk="1" hangingPunct="1">
              <a:buClr>
                <a:schemeClr val="tx1"/>
              </a:buClr>
              <a:buFontTx/>
              <a:buNone/>
            </a:pPr>
            <a:r>
              <a:rPr lang="en-GB" sz="2400" dirty="0" smtClean="0"/>
              <a:t>The teaching of reading</a:t>
            </a:r>
          </a:p>
          <a:p>
            <a:pPr eaLnBrk="1" hangingPunct="1"/>
            <a:r>
              <a:rPr lang="en-GB" sz="2400" dirty="0" smtClean="0"/>
              <a:t>Phonics and letters and sounds sessions</a:t>
            </a:r>
          </a:p>
          <a:p>
            <a:pPr eaLnBrk="1" hangingPunct="1"/>
            <a:r>
              <a:rPr lang="en-GB" sz="2400" dirty="0" smtClean="0"/>
              <a:t>Shared reading</a:t>
            </a:r>
          </a:p>
          <a:p>
            <a:pPr eaLnBrk="1" hangingPunct="1"/>
            <a:r>
              <a:rPr lang="en-GB" sz="2400" dirty="0" smtClean="0"/>
              <a:t>Guided reading</a:t>
            </a:r>
          </a:p>
          <a:p>
            <a:pPr eaLnBrk="1" hangingPunct="1"/>
            <a:r>
              <a:rPr lang="en-GB" sz="2400" dirty="0" smtClean="0"/>
              <a:t>Independent reading</a:t>
            </a:r>
          </a:p>
          <a:p>
            <a:pPr eaLnBrk="1" hangingPunct="1"/>
            <a:r>
              <a:rPr lang="en-GB" sz="2400" dirty="0" smtClean="0"/>
              <a:t>Focused reading activities</a:t>
            </a:r>
          </a:p>
          <a:p>
            <a:pPr eaLnBrk="1" hangingPunct="1"/>
            <a:r>
              <a:rPr lang="en-GB" sz="2400" dirty="0" smtClean="0"/>
              <a:t>Reading across the curriculum</a:t>
            </a:r>
          </a:p>
          <a:p>
            <a:pPr eaLnBrk="1" hangingPunct="1"/>
            <a:r>
              <a:rPr lang="en-GB" sz="2400" dirty="0" smtClean="0"/>
              <a:t>Class stories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20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43">
                                            <p:txEl>
                                              <p:pRg st="0" end="0"/>
                                            </p:txEl>
                                          </p:spTgt>
                                        </p:tgtEl>
                                        <p:attrNameLst>
                                          <p:attrName>style.visibility</p:attrName>
                                        </p:attrNameLst>
                                      </p:cBhvr>
                                      <p:to>
                                        <p:strVal val="visible"/>
                                      </p:to>
                                    </p:set>
                                    <p:animEffect transition="in" filter="wipe(left)">
                                      <p:cBhvr>
                                        <p:cTn id="12" dur="500"/>
                                        <p:tgtEl>
                                          <p:spTgt spid="1024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243">
                                            <p:txEl>
                                              <p:pRg st="1" end="1"/>
                                            </p:txEl>
                                          </p:spTgt>
                                        </p:tgtEl>
                                        <p:attrNameLst>
                                          <p:attrName>style.visibility</p:attrName>
                                        </p:attrNameLst>
                                      </p:cBhvr>
                                      <p:to>
                                        <p:strVal val="visible"/>
                                      </p:to>
                                    </p:set>
                                    <p:animEffect transition="in" filter="wipe(left)">
                                      <p:cBhvr>
                                        <p:cTn id="17" dur="500"/>
                                        <p:tgtEl>
                                          <p:spTgt spid="1024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243">
                                            <p:txEl>
                                              <p:pRg st="2" end="2"/>
                                            </p:txEl>
                                          </p:spTgt>
                                        </p:tgtEl>
                                        <p:attrNameLst>
                                          <p:attrName>style.visibility</p:attrName>
                                        </p:attrNameLst>
                                      </p:cBhvr>
                                      <p:to>
                                        <p:strVal val="visible"/>
                                      </p:to>
                                    </p:set>
                                    <p:animEffect transition="in" filter="wipe(left)">
                                      <p:cBhvr>
                                        <p:cTn id="22" dur="500"/>
                                        <p:tgtEl>
                                          <p:spTgt spid="1024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animEffect transition="in" filter="wipe(left)">
                                      <p:cBhvr>
                                        <p:cTn id="27" dur="500"/>
                                        <p:tgtEl>
                                          <p:spTgt spid="1024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243">
                                            <p:txEl>
                                              <p:pRg st="4" end="4"/>
                                            </p:txEl>
                                          </p:spTgt>
                                        </p:tgtEl>
                                        <p:attrNameLst>
                                          <p:attrName>style.visibility</p:attrName>
                                        </p:attrNameLst>
                                      </p:cBhvr>
                                      <p:to>
                                        <p:strVal val="visible"/>
                                      </p:to>
                                    </p:set>
                                    <p:animEffect transition="in" filter="wipe(left)">
                                      <p:cBhvr>
                                        <p:cTn id="32" dur="500"/>
                                        <p:tgtEl>
                                          <p:spTgt spid="1024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243">
                                            <p:txEl>
                                              <p:pRg st="5" end="5"/>
                                            </p:txEl>
                                          </p:spTgt>
                                        </p:tgtEl>
                                        <p:attrNameLst>
                                          <p:attrName>style.visibility</p:attrName>
                                        </p:attrNameLst>
                                      </p:cBhvr>
                                      <p:to>
                                        <p:strVal val="visible"/>
                                      </p:to>
                                    </p:set>
                                    <p:animEffect transition="in" filter="wipe(left)">
                                      <p:cBhvr>
                                        <p:cTn id="37" dur="500"/>
                                        <p:tgtEl>
                                          <p:spTgt spid="1024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243">
                                            <p:txEl>
                                              <p:pRg st="6" end="6"/>
                                            </p:txEl>
                                          </p:spTgt>
                                        </p:tgtEl>
                                        <p:attrNameLst>
                                          <p:attrName>style.visibility</p:attrName>
                                        </p:attrNameLst>
                                      </p:cBhvr>
                                      <p:to>
                                        <p:strVal val="visible"/>
                                      </p:to>
                                    </p:set>
                                    <p:animEffect transition="in" filter="wipe(left)">
                                      <p:cBhvr>
                                        <p:cTn id="42" dur="500"/>
                                        <p:tgtEl>
                                          <p:spTgt spid="1024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243">
                                            <p:txEl>
                                              <p:pRg st="7" end="7"/>
                                            </p:txEl>
                                          </p:spTgt>
                                        </p:tgtEl>
                                        <p:attrNameLst>
                                          <p:attrName>style.visibility</p:attrName>
                                        </p:attrNameLst>
                                      </p:cBhvr>
                                      <p:to>
                                        <p:strVal val="visible"/>
                                      </p:to>
                                    </p:set>
                                    <p:animEffect transition="in" filter="wipe(left)">
                                      <p:cBhvr>
                                        <p:cTn id="47" dur="500"/>
                                        <p:tgtEl>
                                          <p:spTgt spid="1024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0243">
                                            <p:txEl>
                                              <p:pRg st="8" end="8"/>
                                            </p:txEl>
                                          </p:spTgt>
                                        </p:tgtEl>
                                        <p:attrNameLst>
                                          <p:attrName>style.visibility</p:attrName>
                                        </p:attrNameLst>
                                      </p:cBhvr>
                                      <p:to>
                                        <p:strVal val="visible"/>
                                      </p:to>
                                    </p:set>
                                    <p:animEffect transition="in" filter="wipe(left)">
                                      <p:cBhvr>
                                        <p:cTn id="52" dur="500"/>
                                        <p:tgtEl>
                                          <p:spTgt spid="1024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10243">
                                            <p:txEl>
                                              <p:pRg st="9" end="9"/>
                                            </p:txEl>
                                          </p:spTgt>
                                        </p:tgtEl>
                                        <p:attrNameLst>
                                          <p:attrName>style.visibility</p:attrName>
                                        </p:attrNameLst>
                                      </p:cBhvr>
                                      <p:to>
                                        <p:strVal val="visible"/>
                                      </p:to>
                                    </p:set>
                                    <p:animEffect transition="in" filter="wipe(left)">
                                      <p:cBhvr>
                                        <p:cTn id="57" dur="500"/>
                                        <p:tgtEl>
                                          <p:spTgt spid="1024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10243">
                                            <p:txEl>
                                              <p:pRg st="10" end="10"/>
                                            </p:txEl>
                                          </p:spTgt>
                                        </p:tgtEl>
                                        <p:attrNameLst>
                                          <p:attrName>style.visibility</p:attrName>
                                        </p:attrNameLst>
                                      </p:cBhvr>
                                      <p:to>
                                        <p:strVal val="visible"/>
                                      </p:to>
                                    </p:set>
                                    <p:animEffect transition="in" filter="wipe(left)">
                                      <p:cBhvr>
                                        <p:cTn id="62" dur="500"/>
                                        <p:tgtEl>
                                          <p:spTgt spid="102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4213" y="188913"/>
            <a:ext cx="6870700" cy="844550"/>
          </a:xfrm>
        </p:spPr>
        <p:txBody>
          <a:bodyPr/>
          <a:lstStyle/>
          <a:p>
            <a:pPr eaLnBrk="1" hangingPunct="1"/>
            <a:r>
              <a:rPr lang="en-GB" sz="4000" b="1" smtClean="0">
                <a:solidFill>
                  <a:schemeClr val="tx2"/>
                </a:solidFill>
              </a:rPr>
              <a:t>What is Guided Reading?</a:t>
            </a:r>
          </a:p>
        </p:txBody>
      </p:sp>
      <p:sp>
        <p:nvSpPr>
          <p:cNvPr id="11267" name="Rectangle 3"/>
          <p:cNvSpPr>
            <a:spLocks noGrp="1" noChangeArrowheads="1"/>
          </p:cNvSpPr>
          <p:nvPr>
            <p:ph type="body" idx="1"/>
          </p:nvPr>
        </p:nvSpPr>
        <p:spPr>
          <a:xfrm>
            <a:off x="684213" y="1125538"/>
            <a:ext cx="7696200" cy="3657600"/>
          </a:xfrm>
        </p:spPr>
        <p:txBody>
          <a:bodyPr/>
          <a:lstStyle/>
          <a:p>
            <a:pPr eaLnBrk="1" hangingPunct="1">
              <a:lnSpc>
                <a:spcPct val="80000"/>
              </a:lnSpc>
              <a:buFontTx/>
              <a:buNone/>
            </a:pPr>
            <a:r>
              <a:rPr lang="en-GB" sz="2000" smtClean="0"/>
              <a:t>Guided Reading – </a:t>
            </a:r>
          </a:p>
          <a:p>
            <a:pPr eaLnBrk="1" hangingPunct="1">
              <a:lnSpc>
                <a:spcPct val="80000"/>
              </a:lnSpc>
            </a:pPr>
            <a:r>
              <a:rPr lang="en-GB" sz="2000" smtClean="0"/>
              <a:t>Main teaching of reading skills</a:t>
            </a:r>
          </a:p>
          <a:p>
            <a:pPr eaLnBrk="1" hangingPunct="1">
              <a:lnSpc>
                <a:spcPct val="80000"/>
              </a:lnSpc>
            </a:pPr>
            <a:r>
              <a:rPr lang="en-GB" sz="2000" smtClean="0"/>
              <a:t>Focused daily teaching sessions with Teacher/TA </a:t>
            </a:r>
          </a:p>
          <a:p>
            <a:pPr eaLnBrk="1" hangingPunct="1">
              <a:lnSpc>
                <a:spcPct val="80000"/>
              </a:lnSpc>
            </a:pPr>
            <a:r>
              <a:rPr lang="en-GB" sz="2000" smtClean="0"/>
              <a:t>Taught in small groups of about 4- 6 children</a:t>
            </a:r>
          </a:p>
          <a:p>
            <a:pPr eaLnBrk="1" hangingPunct="1">
              <a:lnSpc>
                <a:spcPct val="80000"/>
              </a:lnSpc>
            </a:pPr>
            <a:r>
              <a:rPr lang="en-GB" sz="2000" smtClean="0"/>
              <a:t>Children are grouped according to their reading ability</a:t>
            </a:r>
          </a:p>
          <a:p>
            <a:pPr eaLnBrk="1" hangingPunct="1">
              <a:lnSpc>
                <a:spcPct val="80000"/>
              </a:lnSpc>
            </a:pPr>
            <a:r>
              <a:rPr lang="en-GB" sz="2000" smtClean="0"/>
              <a:t>Texts are chosen by the teacher with a particular learning intention in mind and each child will have their own copy</a:t>
            </a:r>
          </a:p>
          <a:p>
            <a:pPr eaLnBrk="1" hangingPunct="1">
              <a:lnSpc>
                <a:spcPct val="80000"/>
              </a:lnSpc>
            </a:pPr>
            <a:endParaRPr lang="en-GB" sz="2000" smtClean="0">
              <a:solidFill>
                <a:schemeClr val="tx2"/>
              </a:solidFill>
            </a:endParaRPr>
          </a:p>
          <a:p>
            <a:pPr eaLnBrk="1" hangingPunct="1">
              <a:lnSpc>
                <a:spcPct val="80000"/>
              </a:lnSpc>
            </a:pPr>
            <a:r>
              <a:rPr lang="en-GB" sz="2000" smtClean="0">
                <a:solidFill>
                  <a:schemeClr val="tx2"/>
                </a:solidFill>
              </a:rPr>
              <a:t>Each session consists of: book introduction, strategy check, independent reading at own pace, return to text and respond</a:t>
            </a:r>
          </a:p>
          <a:p>
            <a:pPr eaLnBrk="1" hangingPunct="1">
              <a:lnSpc>
                <a:spcPct val="80000"/>
              </a:lnSpc>
            </a:pPr>
            <a:endParaRPr lang="en-GB" sz="2000" smtClean="0"/>
          </a:p>
          <a:p>
            <a:pPr eaLnBrk="1" hangingPunct="1">
              <a:lnSpc>
                <a:spcPct val="80000"/>
              </a:lnSpc>
            </a:pPr>
            <a:r>
              <a:rPr lang="en-GB" sz="2000" smtClean="0"/>
              <a:t>During guided reading session all children will take part in reading activities. They will be taking part in letter and sounds activities and games, reading topic books linked to our topics, ipads, taking part in comprehension activities,  </a:t>
            </a:r>
          </a:p>
          <a:p>
            <a:pPr eaLnBrk="1" hangingPunct="1">
              <a:lnSpc>
                <a:spcPct val="80000"/>
              </a:lnSpc>
              <a:buFontTx/>
              <a:buNone/>
            </a:pPr>
            <a:r>
              <a:rPr lang="en-GB" sz="2000" smtClean="0"/>
              <a:t>                games, puzzles and using story sacks, online books.  </a:t>
            </a:r>
          </a:p>
          <a:p>
            <a:pPr eaLnBrk="1" hangingPunct="1">
              <a:lnSpc>
                <a:spcPct val="80000"/>
              </a:lnSpc>
            </a:pPr>
            <a:endParaRPr lang="en-GB" sz="2000" smtClean="0"/>
          </a:p>
          <a:p>
            <a:pPr eaLnBrk="1" hangingPunct="1">
              <a:lnSpc>
                <a:spcPct val="80000"/>
              </a:lnSpc>
            </a:pPr>
            <a:endParaRPr lang="en-US" sz="240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11266"/>
                                        </p:tgtEl>
                                        <p:attrNameLst>
                                          <p:attrName>style.visibility</p:attrName>
                                        </p:attrNameLst>
                                      </p:cBhvr>
                                      <p:to>
                                        <p:strVal val="visible"/>
                                      </p:to>
                                    </p:set>
                                    <p:animEffect transition="in" filter="fade">
                                      <p:cBhvr>
                                        <p:cTn id="7" dur="600">
                                          <p:stCondLst>
                                            <p:cond delay="0"/>
                                          </p:stCondLst>
                                        </p:cTn>
                                        <p:tgtEl>
                                          <p:spTgt spid="11266"/>
                                        </p:tgtEl>
                                      </p:cBhvr>
                                    </p:animEffect>
                                    <p:anim calcmode="lin" valueType="num">
                                      <p:cBhvr>
                                        <p:cTn id="8" dur="600" fill="hold">
                                          <p:stCondLst>
                                            <p:cond delay="0"/>
                                          </p:stCondLst>
                                        </p:cTn>
                                        <p:tgtEl>
                                          <p:spTgt spid="11266"/>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11266"/>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1126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1267">
                                            <p:txEl>
                                              <p:pRg st="0" end="0"/>
                                            </p:txEl>
                                          </p:spTgt>
                                        </p:tgtEl>
                                        <p:attrNameLst>
                                          <p:attrName>style.visibility</p:attrName>
                                        </p:attrNameLst>
                                      </p:cBhvr>
                                      <p:to>
                                        <p:strVal val="visible"/>
                                      </p:to>
                                    </p:set>
                                    <p:animEffect transition="in" filter="slide(fromBottom)">
                                      <p:cBhvr>
                                        <p:cTn id="15" dur="500">
                                          <p:stCondLst>
                                            <p:cond delay="0"/>
                                          </p:stCondLst>
                                        </p:cTn>
                                        <p:tgtEl>
                                          <p:spTgt spid="1126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1267">
                                            <p:txEl>
                                              <p:pRg st="1" end="1"/>
                                            </p:txEl>
                                          </p:spTgt>
                                        </p:tgtEl>
                                        <p:attrNameLst>
                                          <p:attrName>style.visibility</p:attrName>
                                        </p:attrNameLst>
                                      </p:cBhvr>
                                      <p:to>
                                        <p:strVal val="visible"/>
                                      </p:to>
                                    </p:set>
                                    <p:animEffect transition="in" filter="slide(fromBottom)">
                                      <p:cBhvr>
                                        <p:cTn id="20" dur="500">
                                          <p:stCondLst>
                                            <p:cond delay="0"/>
                                          </p:stCondLst>
                                        </p:cTn>
                                        <p:tgtEl>
                                          <p:spTgt spid="11267">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1267">
                                            <p:txEl>
                                              <p:pRg st="2" end="2"/>
                                            </p:txEl>
                                          </p:spTgt>
                                        </p:tgtEl>
                                        <p:attrNameLst>
                                          <p:attrName>style.visibility</p:attrName>
                                        </p:attrNameLst>
                                      </p:cBhvr>
                                      <p:to>
                                        <p:strVal val="visible"/>
                                      </p:to>
                                    </p:set>
                                    <p:animEffect transition="in" filter="slide(fromBottom)">
                                      <p:cBhvr>
                                        <p:cTn id="25" dur="500">
                                          <p:stCondLst>
                                            <p:cond delay="0"/>
                                          </p:stCondLst>
                                        </p:cTn>
                                        <p:tgtEl>
                                          <p:spTgt spid="11267">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11267">
                                            <p:txEl>
                                              <p:pRg st="3" end="3"/>
                                            </p:txEl>
                                          </p:spTgt>
                                        </p:tgtEl>
                                        <p:attrNameLst>
                                          <p:attrName>style.visibility</p:attrName>
                                        </p:attrNameLst>
                                      </p:cBhvr>
                                      <p:to>
                                        <p:strVal val="visible"/>
                                      </p:to>
                                    </p:set>
                                    <p:animEffect transition="in" filter="slide(fromBottom)">
                                      <p:cBhvr>
                                        <p:cTn id="30" dur="500">
                                          <p:stCondLst>
                                            <p:cond delay="0"/>
                                          </p:stCondLst>
                                        </p:cTn>
                                        <p:tgtEl>
                                          <p:spTgt spid="11267">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11267">
                                            <p:txEl>
                                              <p:pRg st="4" end="4"/>
                                            </p:txEl>
                                          </p:spTgt>
                                        </p:tgtEl>
                                        <p:attrNameLst>
                                          <p:attrName>style.visibility</p:attrName>
                                        </p:attrNameLst>
                                      </p:cBhvr>
                                      <p:to>
                                        <p:strVal val="visible"/>
                                      </p:to>
                                    </p:set>
                                    <p:animEffect transition="in" filter="slide(fromBottom)">
                                      <p:cBhvr>
                                        <p:cTn id="35" dur="500">
                                          <p:stCondLst>
                                            <p:cond delay="0"/>
                                          </p:stCondLst>
                                        </p:cTn>
                                        <p:tgtEl>
                                          <p:spTgt spid="11267">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4" fill="hold" grpId="0" nodeType="clickEffect">
                                  <p:stCondLst>
                                    <p:cond delay="0"/>
                                  </p:stCondLst>
                                  <p:childTnLst>
                                    <p:set>
                                      <p:cBhvr>
                                        <p:cTn id="39" dur="1" fill="hold">
                                          <p:stCondLst>
                                            <p:cond delay="0"/>
                                          </p:stCondLst>
                                        </p:cTn>
                                        <p:tgtEl>
                                          <p:spTgt spid="11267">
                                            <p:txEl>
                                              <p:pRg st="5" end="5"/>
                                            </p:txEl>
                                          </p:spTgt>
                                        </p:tgtEl>
                                        <p:attrNameLst>
                                          <p:attrName>style.visibility</p:attrName>
                                        </p:attrNameLst>
                                      </p:cBhvr>
                                      <p:to>
                                        <p:strVal val="visible"/>
                                      </p:to>
                                    </p:set>
                                    <p:animEffect transition="in" filter="slide(fromBottom)">
                                      <p:cBhvr>
                                        <p:cTn id="40" dur="500">
                                          <p:stCondLst>
                                            <p:cond delay="0"/>
                                          </p:stCondLst>
                                        </p:cTn>
                                        <p:tgtEl>
                                          <p:spTgt spid="11267">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4" fill="hold" grpId="0" nodeType="clickEffect">
                                  <p:stCondLst>
                                    <p:cond delay="0"/>
                                  </p:stCondLst>
                                  <p:childTnLst>
                                    <p:set>
                                      <p:cBhvr>
                                        <p:cTn id="44" dur="1" fill="hold">
                                          <p:stCondLst>
                                            <p:cond delay="0"/>
                                          </p:stCondLst>
                                        </p:cTn>
                                        <p:tgtEl>
                                          <p:spTgt spid="11267">
                                            <p:txEl>
                                              <p:pRg st="7" end="7"/>
                                            </p:txEl>
                                          </p:spTgt>
                                        </p:tgtEl>
                                        <p:attrNameLst>
                                          <p:attrName>style.visibility</p:attrName>
                                        </p:attrNameLst>
                                      </p:cBhvr>
                                      <p:to>
                                        <p:strVal val="visible"/>
                                      </p:to>
                                    </p:set>
                                    <p:animEffect transition="in" filter="slide(fromBottom)">
                                      <p:cBhvr>
                                        <p:cTn id="45" dur="500">
                                          <p:stCondLst>
                                            <p:cond delay="0"/>
                                          </p:stCondLst>
                                        </p:cTn>
                                        <p:tgtEl>
                                          <p:spTgt spid="11267">
                                            <p:txEl>
                                              <p:pRg st="7" end="7"/>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4" fill="hold" grpId="0" nodeType="clickEffect">
                                  <p:stCondLst>
                                    <p:cond delay="0"/>
                                  </p:stCondLst>
                                  <p:childTnLst>
                                    <p:set>
                                      <p:cBhvr>
                                        <p:cTn id="49" dur="1" fill="hold">
                                          <p:stCondLst>
                                            <p:cond delay="0"/>
                                          </p:stCondLst>
                                        </p:cTn>
                                        <p:tgtEl>
                                          <p:spTgt spid="11267">
                                            <p:txEl>
                                              <p:pRg st="9" end="9"/>
                                            </p:txEl>
                                          </p:spTgt>
                                        </p:tgtEl>
                                        <p:attrNameLst>
                                          <p:attrName>style.visibility</p:attrName>
                                        </p:attrNameLst>
                                      </p:cBhvr>
                                      <p:to>
                                        <p:strVal val="visible"/>
                                      </p:to>
                                    </p:set>
                                    <p:animEffect transition="in" filter="slide(fromBottom)">
                                      <p:cBhvr>
                                        <p:cTn id="50" dur="500">
                                          <p:stCondLst>
                                            <p:cond delay="0"/>
                                          </p:stCondLst>
                                        </p:cTn>
                                        <p:tgtEl>
                                          <p:spTgt spid="11267">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11267">
                                            <p:txEl>
                                              <p:pRg st="10" end="10"/>
                                            </p:txEl>
                                          </p:spTgt>
                                        </p:tgtEl>
                                        <p:attrNameLst>
                                          <p:attrName>style.visibility</p:attrName>
                                        </p:attrNameLst>
                                      </p:cBhvr>
                                      <p:to>
                                        <p:strVal val="visible"/>
                                      </p:to>
                                    </p:set>
                                    <p:animEffect transition="in" filter="slide(fromBottom)">
                                      <p:cBhvr>
                                        <p:cTn id="55" dur="500">
                                          <p:stCondLst>
                                            <p:cond delay="0"/>
                                          </p:stCondLst>
                                        </p:cTn>
                                        <p:tgtEl>
                                          <p:spTgt spid="1126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a:xfrm>
            <a:off x="685800" y="620713"/>
            <a:ext cx="6870700" cy="792162"/>
          </a:xfrm>
        </p:spPr>
        <p:txBody>
          <a:bodyPr/>
          <a:lstStyle/>
          <a:p>
            <a:pPr eaLnBrk="1" hangingPunct="1"/>
            <a:r>
              <a:rPr lang="en-GB" sz="4000" b="1" smtClean="0">
                <a:solidFill>
                  <a:schemeClr val="tx2"/>
                </a:solidFill>
              </a:rPr>
              <a:t>Guided Reading</a:t>
            </a:r>
            <a:r>
              <a:rPr lang="en-GB" sz="4000" smtClean="0"/>
              <a:t> </a:t>
            </a:r>
            <a:br>
              <a:rPr lang="en-GB" sz="4000" smtClean="0"/>
            </a:br>
            <a:r>
              <a:rPr lang="en-GB" sz="4000" b="1" smtClean="0">
                <a:solidFill>
                  <a:schemeClr val="tx2"/>
                </a:solidFill>
              </a:rPr>
              <a:t>Year 1 and 2</a:t>
            </a:r>
            <a:endParaRPr lang="en-US" sz="4000" b="1" smtClean="0">
              <a:solidFill>
                <a:schemeClr val="tx2"/>
              </a:solidFill>
            </a:endParaRPr>
          </a:p>
        </p:txBody>
      </p:sp>
      <p:sp>
        <p:nvSpPr>
          <p:cNvPr id="25602" name="Rectangle 3"/>
          <p:cNvSpPr>
            <a:spLocks noGrp="1" noChangeArrowheads="1"/>
          </p:cNvSpPr>
          <p:nvPr>
            <p:ph type="body" idx="1"/>
          </p:nvPr>
        </p:nvSpPr>
        <p:spPr>
          <a:xfrm>
            <a:off x="685800" y="1412875"/>
            <a:ext cx="7696200" cy="3816350"/>
          </a:xfrm>
        </p:spPr>
        <p:txBody>
          <a:bodyPr/>
          <a:lstStyle/>
          <a:p>
            <a:pPr eaLnBrk="1" hangingPunct="1">
              <a:lnSpc>
                <a:spcPct val="90000"/>
              </a:lnSpc>
              <a:buFontTx/>
              <a:buNone/>
            </a:pPr>
            <a:r>
              <a:rPr lang="en-GB" sz="2400" smtClean="0"/>
              <a:t>Reading requires 2 skills</a:t>
            </a:r>
          </a:p>
          <a:p>
            <a:pPr eaLnBrk="1" hangingPunct="1">
              <a:lnSpc>
                <a:spcPct val="90000"/>
              </a:lnSpc>
              <a:buFontTx/>
              <a:buNone/>
            </a:pPr>
            <a:r>
              <a:rPr lang="en-GB" sz="2400" smtClean="0">
                <a:solidFill>
                  <a:schemeClr val="tx2"/>
                </a:solidFill>
              </a:rPr>
              <a:t>Phonics and word recognition</a:t>
            </a:r>
          </a:p>
          <a:p>
            <a:pPr eaLnBrk="1" hangingPunct="1">
              <a:lnSpc>
                <a:spcPct val="90000"/>
              </a:lnSpc>
            </a:pPr>
            <a:r>
              <a:rPr lang="en-GB" sz="2400" smtClean="0"/>
              <a:t>The ability to segment and blend letter sounds (phonemes) together to read words</a:t>
            </a:r>
          </a:p>
          <a:p>
            <a:pPr eaLnBrk="1" hangingPunct="1">
              <a:lnSpc>
                <a:spcPct val="90000"/>
              </a:lnSpc>
            </a:pPr>
            <a:endParaRPr lang="en-GB" sz="2400" smtClean="0"/>
          </a:p>
          <a:p>
            <a:pPr eaLnBrk="1" hangingPunct="1">
              <a:lnSpc>
                <a:spcPct val="90000"/>
              </a:lnSpc>
              <a:buFontTx/>
              <a:buNone/>
            </a:pPr>
            <a:r>
              <a:rPr lang="en-GB" sz="2400" smtClean="0">
                <a:solidFill>
                  <a:schemeClr val="tx2"/>
                </a:solidFill>
              </a:rPr>
              <a:t>Understanding</a:t>
            </a:r>
          </a:p>
          <a:p>
            <a:pPr eaLnBrk="1" hangingPunct="1">
              <a:lnSpc>
                <a:spcPct val="90000"/>
              </a:lnSpc>
            </a:pPr>
            <a:r>
              <a:rPr lang="en-GB" sz="2400" smtClean="0"/>
              <a:t>The ability to understand the meaning of he words and sentences in a text.</a:t>
            </a:r>
          </a:p>
          <a:p>
            <a:pPr eaLnBrk="1" hangingPunct="1">
              <a:lnSpc>
                <a:spcPct val="90000"/>
              </a:lnSpc>
            </a:pPr>
            <a:r>
              <a:rPr lang="en-GB" sz="2400" smtClean="0"/>
              <a:t>The ability to understand the ideas, information and themes of the text</a:t>
            </a:r>
          </a:p>
          <a:p>
            <a:pPr eaLnBrk="1" hangingPunct="1">
              <a:lnSpc>
                <a:spcPct val="90000"/>
              </a:lnSpc>
            </a:pPr>
            <a:endParaRPr lang="en-GB"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188" y="-387350"/>
            <a:ext cx="6870700" cy="1600200"/>
          </a:xfrm>
        </p:spPr>
        <p:txBody>
          <a:bodyPr/>
          <a:lstStyle/>
          <a:p>
            <a:pPr eaLnBrk="1" hangingPunct="1"/>
            <a:r>
              <a:rPr lang="en-GB" b="1" smtClean="0">
                <a:solidFill>
                  <a:schemeClr val="tx2"/>
                </a:solidFill>
              </a:rPr>
              <a:t>Letters and Sounds</a:t>
            </a:r>
          </a:p>
        </p:txBody>
      </p:sp>
      <p:sp>
        <p:nvSpPr>
          <p:cNvPr id="27652" name="Rectangle 8"/>
          <p:cNvSpPr>
            <a:spLocks noChangeArrowheads="1"/>
          </p:cNvSpPr>
          <p:nvPr/>
        </p:nvSpPr>
        <p:spPr bwMode="auto">
          <a:xfrm>
            <a:off x="468313" y="1125538"/>
            <a:ext cx="5327650" cy="4791075"/>
          </a:xfrm>
          <a:prstGeom prst="rect">
            <a:avLst/>
          </a:prstGeom>
          <a:noFill/>
          <a:ln w="9525">
            <a:noFill/>
            <a:miter lim="800000"/>
            <a:headEnd/>
            <a:tailEnd/>
          </a:ln>
        </p:spPr>
        <p:txBody>
          <a:bodyPr>
            <a:spAutoFit/>
          </a:bodyPr>
          <a:lstStyle/>
          <a:p>
            <a:pPr algn="ctr"/>
            <a:r>
              <a:rPr lang="en-GB"/>
              <a:t>We continue Letters and sounds into year 1 and year 2 as you know it is a phonic approach to the teaching of reading and spelling.</a:t>
            </a:r>
          </a:p>
          <a:p>
            <a:pPr algn="ctr"/>
            <a:endParaRPr lang="en-GB"/>
          </a:p>
          <a:p>
            <a:pPr algn="ctr"/>
            <a:r>
              <a:rPr lang="en-GB"/>
              <a:t>We encourage children to think about </a:t>
            </a:r>
          </a:p>
          <a:p>
            <a:pPr algn="ctr"/>
            <a:r>
              <a:rPr lang="en-GB"/>
              <a:t>the sound first.</a:t>
            </a:r>
          </a:p>
          <a:p>
            <a:pPr algn="ctr"/>
            <a:r>
              <a:rPr lang="en-GB"/>
              <a:t>Precise sounds are vital!</a:t>
            </a:r>
          </a:p>
          <a:p>
            <a:pPr algn="ctr"/>
            <a:endParaRPr lang="en-GB"/>
          </a:p>
          <a:p>
            <a:r>
              <a:rPr lang="en-GB"/>
              <a:t>We continue to work on the skills of</a:t>
            </a:r>
          </a:p>
          <a:p>
            <a:endParaRPr lang="en-GB"/>
          </a:p>
          <a:p>
            <a:pPr>
              <a:buFontTx/>
              <a:buChar char="•"/>
            </a:pPr>
            <a:r>
              <a:rPr lang="en-GB"/>
              <a:t>blending   </a:t>
            </a:r>
          </a:p>
          <a:p>
            <a:r>
              <a:rPr lang="en-GB"/>
              <a:t>			c  a  t - cat</a:t>
            </a:r>
          </a:p>
          <a:p>
            <a:pPr>
              <a:buFontTx/>
              <a:buChar char="•"/>
            </a:pPr>
            <a:r>
              <a:rPr lang="en-GB"/>
              <a:t>segmenting words</a:t>
            </a:r>
          </a:p>
          <a:p>
            <a:r>
              <a:rPr lang="en-GB"/>
              <a:t>			cat  	-   c   a    t</a:t>
            </a:r>
          </a:p>
          <a:p>
            <a:pPr>
              <a:buFontTx/>
              <a:buChar char="•"/>
            </a:pPr>
            <a:r>
              <a:rPr lang="en-GB"/>
              <a:t>phoneme manipulation</a:t>
            </a:r>
          </a:p>
          <a:p>
            <a:r>
              <a:rPr lang="en-GB"/>
              <a:t>	</a:t>
            </a:r>
            <a:r>
              <a:rPr lang="en-GB" u="sng"/>
              <a:t>m</a:t>
            </a:r>
            <a:r>
              <a:rPr lang="en-GB"/>
              <a:t> </a:t>
            </a:r>
            <a:r>
              <a:rPr lang="en-GB" u="sng"/>
              <a:t>a</a:t>
            </a:r>
            <a:r>
              <a:rPr lang="en-GB"/>
              <a:t> </a:t>
            </a:r>
            <a:r>
              <a:rPr lang="en-GB" u="sng"/>
              <a:t>t</a:t>
            </a:r>
            <a:r>
              <a:rPr lang="en-GB"/>
              <a:t>	</a:t>
            </a:r>
            <a:r>
              <a:rPr lang="en-GB" u="sng"/>
              <a:t>s</a:t>
            </a:r>
            <a:r>
              <a:rPr lang="en-GB"/>
              <a:t> </a:t>
            </a:r>
            <a:r>
              <a:rPr lang="en-GB" u="sng"/>
              <a:t>a</a:t>
            </a:r>
            <a:r>
              <a:rPr lang="en-GB"/>
              <a:t> </a:t>
            </a:r>
            <a:r>
              <a:rPr lang="en-GB" u="sng"/>
              <a:t>t</a:t>
            </a:r>
            <a:r>
              <a:rPr lang="en-GB"/>
              <a:t>	</a:t>
            </a:r>
            <a:r>
              <a:rPr lang="en-GB" u="sng"/>
              <a:t>s</a:t>
            </a:r>
            <a:r>
              <a:rPr lang="en-GB"/>
              <a:t> </a:t>
            </a:r>
            <a:r>
              <a:rPr lang="en-GB" u="sng"/>
              <a:t>i</a:t>
            </a:r>
            <a:r>
              <a:rPr lang="en-GB"/>
              <a:t> </a:t>
            </a:r>
            <a:r>
              <a:rPr lang="en-GB" u="sng"/>
              <a:t>t</a:t>
            </a:r>
          </a:p>
          <a:p>
            <a:pPr>
              <a:buFontTx/>
              <a:buChar char="•"/>
            </a:pPr>
            <a:endParaRPr lang="en-GB" sz="20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12290"/>
                                        </p:tgtEl>
                                        <p:attrNameLst>
                                          <p:attrName>style.visibility</p:attrName>
                                        </p:attrNameLst>
                                      </p:cBhvr>
                                      <p:to>
                                        <p:strVal val="visible"/>
                                      </p:to>
                                    </p:set>
                                    <p:animEffect transition="in" filter="fade">
                                      <p:cBhvr>
                                        <p:cTn id="7" dur="600">
                                          <p:stCondLst>
                                            <p:cond delay="0"/>
                                          </p:stCondLst>
                                        </p:cTn>
                                        <p:tgtEl>
                                          <p:spTgt spid="12290"/>
                                        </p:tgtEl>
                                      </p:cBhvr>
                                    </p:animEffect>
                                    <p:anim calcmode="lin" valueType="num">
                                      <p:cBhvr>
                                        <p:cTn id="8" dur="600" fill="hold">
                                          <p:stCondLst>
                                            <p:cond delay="0"/>
                                          </p:stCondLst>
                                        </p:cTn>
                                        <p:tgtEl>
                                          <p:spTgt spid="12290"/>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12290"/>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1229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1"/>
          </p:nvPr>
        </p:nvSpPr>
        <p:spPr>
          <a:xfrm>
            <a:off x="755650" y="1412875"/>
            <a:ext cx="7696200" cy="4017963"/>
          </a:xfrm>
        </p:spPr>
        <p:txBody>
          <a:bodyPr/>
          <a:lstStyle/>
          <a:p>
            <a:pPr eaLnBrk="1" hangingPunct="1">
              <a:buFontTx/>
              <a:buNone/>
            </a:pPr>
            <a:r>
              <a:rPr lang="en-GB" sz="4000" b="1" smtClean="0">
                <a:solidFill>
                  <a:srgbClr val="0000FF"/>
                </a:solidFill>
              </a:rPr>
              <a:t>Phase 2</a:t>
            </a:r>
          </a:p>
          <a:p>
            <a:pPr eaLnBrk="1" hangingPunct="1">
              <a:buFontTx/>
              <a:buNone/>
            </a:pPr>
            <a:r>
              <a:rPr lang="en-GB" sz="2400" smtClean="0"/>
              <a:t>Teaches children to match the phoneme (sound) to the grapheme (letter shape) of the alphabet</a:t>
            </a:r>
          </a:p>
          <a:p>
            <a:pPr eaLnBrk="1" hangingPunct="1">
              <a:buFontTx/>
              <a:buNone/>
            </a:pPr>
            <a:r>
              <a:rPr lang="en-GB" sz="2400" smtClean="0"/>
              <a:t>Set 1 – s, a, t, p</a:t>
            </a:r>
          </a:p>
          <a:p>
            <a:pPr eaLnBrk="1" hangingPunct="1">
              <a:buFontTx/>
              <a:buNone/>
            </a:pPr>
            <a:r>
              <a:rPr lang="en-GB" sz="2400" smtClean="0"/>
              <a:t>Set 2 – l, n, m, d</a:t>
            </a:r>
          </a:p>
          <a:p>
            <a:pPr eaLnBrk="1" hangingPunct="1">
              <a:buFontTx/>
              <a:buNone/>
            </a:pPr>
            <a:r>
              <a:rPr lang="en-GB" sz="2400" smtClean="0"/>
              <a:t>Set 3  - g, o, c, k</a:t>
            </a:r>
          </a:p>
          <a:p>
            <a:pPr eaLnBrk="1" hangingPunct="1">
              <a:buFontTx/>
              <a:buNone/>
            </a:pPr>
            <a:r>
              <a:rPr lang="en-GB" sz="2400" smtClean="0"/>
              <a:t>Set 4 – ck, e, u, r</a:t>
            </a:r>
          </a:p>
          <a:p>
            <a:pPr eaLnBrk="1" hangingPunct="1">
              <a:buFontTx/>
              <a:buNone/>
            </a:pPr>
            <a:r>
              <a:rPr lang="en-GB" sz="2400" smtClean="0"/>
              <a:t>Set 5 – h, b, f, ff, l, ll, ss</a:t>
            </a:r>
          </a:p>
          <a:p>
            <a:pPr eaLnBrk="1" hangingPunct="1"/>
            <a:endParaRPr lang="en-US" sz="2800" smtClean="0"/>
          </a:p>
          <a:p>
            <a:pPr eaLnBrk="1" hangingPunct="1"/>
            <a:endParaRPr lang="en-US" sz="2800" smtClean="0"/>
          </a:p>
        </p:txBody>
      </p:sp>
      <p:sp>
        <p:nvSpPr>
          <p:cNvPr id="28675" name="Rectangle 4"/>
          <p:cNvSpPr>
            <a:spLocks noChangeArrowheads="1"/>
          </p:cNvSpPr>
          <p:nvPr/>
        </p:nvSpPr>
        <p:spPr bwMode="auto">
          <a:xfrm>
            <a:off x="827088" y="-800100"/>
            <a:ext cx="6870700" cy="1925638"/>
          </a:xfrm>
          <a:prstGeom prst="rect">
            <a:avLst/>
          </a:prstGeom>
          <a:noFill/>
          <a:ln w="9525">
            <a:noFill/>
            <a:miter lim="800000"/>
            <a:headEnd/>
            <a:tailEnd/>
          </a:ln>
        </p:spPr>
        <p:txBody>
          <a:bodyPr anchor="b"/>
          <a:lstStyle/>
          <a:p>
            <a:pPr algn="ctr"/>
            <a:r>
              <a:rPr lang="en-GB" sz="4400" b="1">
                <a:solidFill>
                  <a:schemeClr val="tx2"/>
                </a:solidFill>
              </a:rPr>
              <a:t>Letters and Sounds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685800" y="152400"/>
            <a:ext cx="6870700" cy="1189038"/>
          </a:xfrm>
        </p:spPr>
        <p:txBody>
          <a:bodyPr/>
          <a:lstStyle/>
          <a:p>
            <a:pPr eaLnBrk="1" hangingPunct="1"/>
            <a:r>
              <a:rPr lang="en-GB" sz="4000" b="1" smtClean="0">
                <a:solidFill>
                  <a:schemeClr val="tx2"/>
                </a:solidFill>
              </a:rPr>
              <a:t>Letters and Sounds</a:t>
            </a:r>
            <a:br>
              <a:rPr lang="en-GB" sz="4000" b="1" smtClean="0">
                <a:solidFill>
                  <a:schemeClr val="tx2"/>
                </a:solidFill>
              </a:rPr>
            </a:br>
            <a:r>
              <a:rPr lang="en-GB" sz="4000" b="1" smtClean="0">
                <a:solidFill>
                  <a:srgbClr val="0000FF"/>
                </a:solidFill>
              </a:rPr>
              <a:t>Phase 3</a:t>
            </a:r>
          </a:p>
        </p:txBody>
      </p:sp>
      <p:sp>
        <p:nvSpPr>
          <p:cNvPr id="29698" name="Rectangle 3"/>
          <p:cNvSpPr>
            <a:spLocks noGrp="1" noChangeArrowheads="1"/>
          </p:cNvSpPr>
          <p:nvPr>
            <p:ph type="body" idx="1"/>
          </p:nvPr>
        </p:nvSpPr>
        <p:spPr>
          <a:xfrm>
            <a:off x="685800" y="765175"/>
            <a:ext cx="8134350" cy="6092825"/>
          </a:xfrm>
        </p:spPr>
        <p:txBody>
          <a:bodyPr/>
          <a:lstStyle/>
          <a:p>
            <a:pPr eaLnBrk="1" hangingPunct="1"/>
            <a:endParaRPr lang="en-GB" smtClean="0"/>
          </a:p>
          <a:p>
            <a:pPr eaLnBrk="1" hangingPunct="1"/>
            <a:r>
              <a:rPr lang="en-GB" sz="2800" smtClean="0"/>
              <a:t>This phase completes the teaching of the alphabet and children move onto sounds represented by more than 1 letter.</a:t>
            </a:r>
          </a:p>
          <a:p>
            <a:pPr eaLnBrk="1" hangingPunct="1">
              <a:buFontTx/>
              <a:buNone/>
            </a:pPr>
            <a:endParaRPr lang="en-GB" sz="2400" smtClean="0"/>
          </a:p>
          <a:p>
            <a:pPr eaLnBrk="1" hangingPunct="1"/>
            <a:r>
              <a:rPr lang="en-GB" sz="2800" b="1" smtClean="0"/>
              <a:t>DIGRAPHS</a:t>
            </a:r>
            <a:r>
              <a:rPr lang="en-GB" sz="2800" smtClean="0"/>
              <a:t> – </a:t>
            </a:r>
            <a:r>
              <a:rPr lang="en-GB" sz="2800" b="1" smtClean="0"/>
              <a:t>2</a:t>
            </a:r>
            <a:r>
              <a:rPr lang="en-GB" sz="2800" smtClean="0"/>
              <a:t> letters that make </a:t>
            </a:r>
            <a:r>
              <a:rPr lang="en-GB" sz="2400" smtClean="0"/>
              <a:t>1</a:t>
            </a:r>
            <a:r>
              <a:rPr lang="en-GB" sz="2800" smtClean="0"/>
              <a:t> sound</a:t>
            </a:r>
          </a:p>
          <a:p>
            <a:pPr algn="ctr" eaLnBrk="1" hangingPunct="1">
              <a:buFontTx/>
              <a:buNone/>
            </a:pPr>
            <a:r>
              <a:rPr lang="en-GB" sz="4000" smtClean="0">
                <a:solidFill>
                  <a:schemeClr val="tx2"/>
                </a:solidFill>
              </a:rPr>
              <a:t>ll    ss   zz   oa    ai</a:t>
            </a:r>
          </a:p>
          <a:p>
            <a:pPr algn="ctr" eaLnBrk="1" hangingPunct="1">
              <a:buFontTx/>
              <a:buNone/>
            </a:pPr>
            <a:endParaRPr lang="en-GB" sz="4000" smtClean="0">
              <a:solidFill>
                <a:schemeClr val="tx2"/>
              </a:solidFill>
            </a:endParaRPr>
          </a:p>
          <a:p>
            <a:pPr algn="ctr" eaLnBrk="1" hangingPunct="1">
              <a:buFontTx/>
              <a:buNone/>
            </a:pPr>
            <a:r>
              <a:rPr lang="en-GB" sz="2800" b="1" smtClean="0"/>
              <a:t>TRIGRAPHS</a:t>
            </a:r>
            <a:r>
              <a:rPr lang="en-GB" sz="2800" smtClean="0"/>
              <a:t> – </a:t>
            </a:r>
            <a:r>
              <a:rPr lang="en-GB" sz="2800" b="1" smtClean="0"/>
              <a:t>3</a:t>
            </a:r>
            <a:r>
              <a:rPr lang="en-GB" sz="2800" smtClean="0"/>
              <a:t> letters that make </a:t>
            </a:r>
            <a:r>
              <a:rPr lang="en-GB" sz="2400" smtClean="0"/>
              <a:t>1</a:t>
            </a:r>
            <a:r>
              <a:rPr lang="en-GB" sz="2800" smtClean="0"/>
              <a:t> sound   </a:t>
            </a:r>
          </a:p>
          <a:p>
            <a:pPr eaLnBrk="1" hangingPunct="1">
              <a:buFontTx/>
              <a:buNone/>
            </a:pPr>
            <a:r>
              <a:rPr lang="en-GB" sz="2800" smtClean="0"/>
              <a:t>				 </a:t>
            </a:r>
            <a:r>
              <a:rPr lang="en-GB" sz="4000" smtClean="0">
                <a:solidFill>
                  <a:schemeClr val="tx2"/>
                </a:solidFill>
              </a:rPr>
              <a:t>igh    air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b="1" smtClean="0">
                <a:solidFill>
                  <a:schemeClr val="tx2"/>
                </a:solidFill>
              </a:rPr>
              <a:t>Letters and Sounds </a:t>
            </a:r>
            <a:r>
              <a:rPr lang="en-GB" b="1" smtClean="0">
                <a:solidFill>
                  <a:srgbClr val="0000FF"/>
                </a:solidFill>
              </a:rPr>
              <a:t>Phase 4</a:t>
            </a:r>
            <a:endParaRPr lang="en-US" b="1" smtClean="0">
              <a:solidFill>
                <a:srgbClr val="0000FF"/>
              </a:solidFill>
            </a:endParaRPr>
          </a:p>
        </p:txBody>
      </p:sp>
      <p:sp>
        <p:nvSpPr>
          <p:cNvPr id="33795" name="Rectangle 3"/>
          <p:cNvSpPr>
            <a:spLocks noGrp="1" noChangeArrowheads="1"/>
          </p:cNvSpPr>
          <p:nvPr>
            <p:ph type="body" idx="1"/>
          </p:nvPr>
        </p:nvSpPr>
        <p:spPr>
          <a:xfrm>
            <a:off x="685800" y="1828800"/>
            <a:ext cx="7696200" cy="4337050"/>
          </a:xfrm>
        </p:spPr>
        <p:txBody>
          <a:bodyPr/>
          <a:lstStyle/>
          <a:p>
            <a:pPr eaLnBrk="1" hangingPunct="1">
              <a:lnSpc>
                <a:spcPct val="80000"/>
              </a:lnSpc>
            </a:pPr>
            <a:endParaRPr lang="en-US" sz="2000" smtClean="0"/>
          </a:p>
          <a:p>
            <a:pPr eaLnBrk="1" hangingPunct="1">
              <a:lnSpc>
                <a:spcPct val="80000"/>
              </a:lnSpc>
            </a:pPr>
            <a:r>
              <a:rPr lang="en-US" sz="2000" smtClean="0"/>
              <a:t>In </a:t>
            </a:r>
            <a:r>
              <a:rPr lang="en-US" sz="2000" b="1" smtClean="0"/>
              <a:t>Phase 4</a:t>
            </a:r>
            <a:r>
              <a:rPr lang="en-US" sz="2000" smtClean="0"/>
              <a:t>, no new graphemes are introduced.</a:t>
            </a:r>
          </a:p>
          <a:p>
            <a:pPr eaLnBrk="1" hangingPunct="1">
              <a:lnSpc>
                <a:spcPct val="80000"/>
              </a:lnSpc>
            </a:pPr>
            <a:endParaRPr lang="en-US" sz="2000" smtClean="0"/>
          </a:p>
          <a:p>
            <a:pPr eaLnBrk="1" hangingPunct="1">
              <a:lnSpc>
                <a:spcPct val="80000"/>
              </a:lnSpc>
            </a:pPr>
            <a:r>
              <a:rPr lang="en-US" sz="2000" smtClean="0"/>
              <a:t> The main aim of this phase is to consolidate the children's knowledge and to help them learn to read and spell words which have adjacent consonants.       </a:t>
            </a:r>
          </a:p>
          <a:p>
            <a:pPr eaLnBrk="1" hangingPunct="1">
              <a:lnSpc>
                <a:spcPct val="80000"/>
              </a:lnSpc>
              <a:buFontTx/>
              <a:buNone/>
            </a:pPr>
            <a:r>
              <a:rPr lang="en-US" sz="3600" smtClean="0"/>
              <a:t>                 </a:t>
            </a:r>
            <a:r>
              <a:rPr lang="en-US" sz="3600" smtClean="0">
                <a:solidFill>
                  <a:schemeClr val="tx2"/>
                </a:solidFill>
              </a:rPr>
              <a:t>sn</a:t>
            </a:r>
            <a:r>
              <a:rPr lang="en-US" sz="3600" smtClean="0"/>
              <a:t>ap   cha</a:t>
            </a:r>
            <a:r>
              <a:rPr lang="en-US" sz="3600" smtClean="0">
                <a:solidFill>
                  <a:schemeClr val="tx2"/>
                </a:solidFill>
              </a:rPr>
              <a:t>mp</a:t>
            </a:r>
            <a:r>
              <a:rPr lang="en-US" sz="3600" smtClean="0"/>
              <a:t> </a:t>
            </a:r>
          </a:p>
          <a:p>
            <a:pPr eaLnBrk="1" hangingPunct="1">
              <a:lnSpc>
                <a:spcPct val="80000"/>
              </a:lnSpc>
            </a:pPr>
            <a:endParaRPr lang="en-GB" b="1" smtClean="0">
              <a:solidFill>
                <a:srgbClr val="00B050"/>
              </a:solidFill>
            </a:endParaRPr>
          </a:p>
          <a:p>
            <a:pPr eaLnBrk="1" hangingPunct="1">
              <a:lnSpc>
                <a:spcPct val="80000"/>
              </a:lnSpc>
            </a:pPr>
            <a:r>
              <a:rPr lang="en-GB" b="1" smtClean="0">
                <a:solidFill>
                  <a:schemeClr val="tx2"/>
                </a:solidFill>
              </a:rPr>
              <a:t>Phase 4 is taught at the end of reception and revisited at the  </a:t>
            </a:r>
          </a:p>
          <a:p>
            <a:pPr eaLnBrk="1" hangingPunct="1">
              <a:lnSpc>
                <a:spcPct val="80000"/>
              </a:lnSpc>
              <a:buFontTx/>
              <a:buNone/>
            </a:pPr>
            <a:r>
              <a:rPr lang="en-GB" b="1" smtClean="0">
                <a:solidFill>
                  <a:schemeClr val="tx2"/>
                </a:solidFill>
              </a:rPr>
              <a:t>       beginning of Year 1.</a:t>
            </a:r>
            <a:endParaRPr lang="en-US" b="1" smtClean="0">
              <a:solidFill>
                <a:schemeClr val="tx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GB" b="1" smtClean="0">
                <a:solidFill>
                  <a:schemeClr val="tx2"/>
                </a:solidFill>
              </a:rPr>
              <a:t>Letters and Sounds</a:t>
            </a:r>
            <a:br>
              <a:rPr lang="en-GB" b="1" smtClean="0">
                <a:solidFill>
                  <a:schemeClr val="tx2"/>
                </a:solidFill>
              </a:rPr>
            </a:br>
            <a:r>
              <a:rPr lang="en-GB" b="1" smtClean="0">
                <a:solidFill>
                  <a:srgbClr val="0000FF"/>
                </a:solidFill>
              </a:rPr>
              <a:t>Phase 5 – Year 1</a:t>
            </a:r>
            <a:endParaRPr lang="en-US" b="1" smtClean="0">
              <a:solidFill>
                <a:srgbClr val="0000FF"/>
              </a:solidFill>
            </a:endParaRPr>
          </a:p>
        </p:txBody>
      </p:sp>
      <p:sp>
        <p:nvSpPr>
          <p:cNvPr id="41987" name="Rectangle 3"/>
          <p:cNvSpPr>
            <a:spLocks noGrp="1" noChangeArrowheads="1"/>
          </p:cNvSpPr>
          <p:nvPr>
            <p:ph type="body" idx="1"/>
          </p:nvPr>
        </p:nvSpPr>
        <p:spPr>
          <a:xfrm>
            <a:off x="685800" y="1828800"/>
            <a:ext cx="7696200" cy="3976688"/>
          </a:xfrm>
        </p:spPr>
        <p:txBody>
          <a:bodyPr/>
          <a:lstStyle/>
          <a:p>
            <a:pPr eaLnBrk="1" hangingPunct="1">
              <a:lnSpc>
                <a:spcPct val="80000"/>
              </a:lnSpc>
              <a:spcBef>
                <a:spcPct val="0"/>
              </a:spcBef>
            </a:pPr>
            <a:r>
              <a:rPr lang="en-US" sz="2800" smtClean="0"/>
              <a:t>In </a:t>
            </a:r>
            <a:r>
              <a:rPr lang="en-US" sz="2800" b="1" smtClean="0"/>
              <a:t>Phase 5</a:t>
            </a:r>
            <a:r>
              <a:rPr lang="en-US" sz="2800" smtClean="0"/>
              <a:t>, children will begin to learn most phonemes (sounds) can be spelt in more than one way. </a:t>
            </a:r>
          </a:p>
          <a:p>
            <a:pPr eaLnBrk="1" hangingPunct="1">
              <a:lnSpc>
                <a:spcPct val="80000"/>
              </a:lnSpc>
              <a:spcBef>
                <a:spcPct val="0"/>
              </a:spcBef>
            </a:pPr>
            <a:endParaRPr lang="en-US" sz="2800" smtClean="0"/>
          </a:p>
          <a:p>
            <a:pPr algn="ctr" eaLnBrk="1" hangingPunct="1">
              <a:lnSpc>
                <a:spcPct val="80000"/>
              </a:lnSpc>
              <a:spcBef>
                <a:spcPct val="0"/>
              </a:spcBef>
              <a:buFontTx/>
              <a:buNone/>
            </a:pPr>
            <a:r>
              <a:rPr lang="en-US" sz="2000" smtClean="0"/>
              <a:t>e.g.   They know </a:t>
            </a:r>
            <a:r>
              <a:rPr lang="en-US" sz="2000" smtClean="0">
                <a:solidFill>
                  <a:schemeClr val="tx2"/>
                </a:solidFill>
              </a:rPr>
              <a:t>ai</a:t>
            </a:r>
            <a:r>
              <a:rPr lang="en-US" sz="2000" smtClean="0"/>
              <a:t> as in </a:t>
            </a:r>
            <a:r>
              <a:rPr lang="en-US" sz="2000" smtClean="0">
                <a:solidFill>
                  <a:schemeClr val="tx2"/>
                </a:solidFill>
              </a:rPr>
              <a:t>rain,</a:t>
            </a:r>
            <a:r>
              <a:rPr lang="en-US" sz="2000" smtClean="0"/>
              <a:t> but now they will be introduced to </a:t>
            </a:r>
          </a:p>
          <a:p>
            <a:pPr algn="ctr" eaLnBrk="1" hangingPunct="1">
              <a:lnSpc>
                <a:spcPct val="80000"/>
              </a:lnSpc>
              <a:spcBef>
                <a:spcPct val="0"/>
              </a:spcBef>
              <a:buFontTx/>
              <a:buNone/>
            </a:pPr>
            <a:r>
              <a:rPr lang="en-US" sz="2000" smtClean="0">
                <a:solidFill>
                  <a:schemeClr val="tx2"/>
                </a:solidFill>
              </a:rPr>
              <a:t>              ay</a:t>
            </a:r>
            <a:r>
              <a:rPr lang="en-US" sz="2000" smtClean="0"/>
              <a:t> as in </a:t>
            </a:r>
            <a:r>
              <a:rPr lang="en-US" sz="2000" smtClean="0">
                <a:solidFill>
                  <a:schemeClr val="tx2"/>
                </a:solidFill>
              </a:rPr>
              <a:t>day</a:t>
            </a:r>
            <a:r>
              <a:rPr lang="en-US" sz="2000" smtClean="0"/>
              <a:t> and </a:t>
            </a:r>
            <a:r>
              <a:rPr lang="en-US" sz="2000" smtClean="0">
                <a:solidFill>
                  <a:schemeClr val="tx2"/>
                </a:solidFill>
              </a:rPr>
              <a:t>a-e </a:t>
            </a:r>
            <a:r>
              <a:rPr lang="en-US" sz="2000" smtClean="0"/>
              <a:t>as in </a:t>
            </a:r>
            <a:r>
              <a:rPr lang="en-US" sz="2000" smtClean="0">
                <a:solidFill>
                  <a:schemeClr val="tx2"/>
                </a:solidFill>
              </a:rPr>
              <a:t>make.</a:t>
            </a:r>
          </a:p>
          <a:p>
            <a:pPr eaLnBrk="1" hangingPunct="1">
              <a:lnSpc>
                <a:spcPct val="80000"/>
              </a:lnSpc>
              <a:spcBef>
                <a:spcPct val="0"/>
              </a:spcBef>
              <a:buFontTx/>
              <a:buNone/>
            </a:pPr>
            <a:endParaRPr lang="en-US" sz="2800" smtClean="0"/>
          </a:p>
          <a:p>
            <a:pPr eaLnBrk="1" hangingPunct="1">
              <a:lnSpc>
                <a:spcPct val="80000"/>
              </a:lnSpc>
              <a:spcBef>
                <a:spcPct val="0"/>
              </a:spcBef>
            </a:pPr>
            <a:r>
              <a:rPr lang="en-US" sz="2800" smtClean="0"/>
              <a:t>Also that most graphemes (letters) can represent  more than one phonemes</a:t>
            </a:r>
          </a:p>
          <a:p>
            <a:pPr lvl="4" eaLnBrk="1" hangingPunct="1">
              <a:lnSpc>
                <a:spcPct val="80000"/>
              </a:lnSpc>
              <a:spcBef>
                <a:spcPct val="0"/>
              </a:spcBef>
              <a:buFontTx/>
              <a:buNone/>
            </a:pPr>
            <a:endParaRPr lang="en-US" sz="2800" smtClean="0"/>
          </a:p>
          <a:p>
            <a:pPr lvl="4" eaLnBrk="1" hangingPunct="1">
              <a:lnSpc>
                <a:spcPct val="80000"/>
              </a:lnSpc>
              <a:spcBef>
                <a:spcPct val="0"/>
              </a:spcBef>
              <a:buFontTx/>
              <a:buNone/>
            </a:pPr>
            <a:r>
              <a:rPr lang="en-US" sz="2800" smtClean="0"/>
              <a:t>e.g. </a:t>
            </a:r>
            <a:r>
              <a:rPr lang="en-US" sz="2400" smtClean="0"/>
              <a:t>– </a:t>
            </a:r>
            <a:r>
              <a:rPr lang="en-US" sz="2400" smtClean="0">
                <a:solidFill>
                  <a:schemeClr val="tx2"/>
                </a:solidFill>
              </a:rPr>
              <a:t>o</a:t>
            </a:r>
            <a:r>
              <a:rPr lang="en-US" sz="2400" smtClean="0"/>
              <a:t> as in </a:t>
            </a:r>
            <a:r>
              <a:rPr lang="en-US" sz="2400" smtClean="0">
                <a:solidFill>
                  <a:schemeClr val="tx2"/>
                </a:solidFill>
              </a:rPr>
              <a:t>go</a:t>
            </a:r>
            <a:r>
              <a:rPr lang="en-US" sz="2400" smtClean="0"/>
              <a:t> or </a:t>
            </a:r>
            <a:r>
              <a:rPr lang="en-US" sz="2400" smtClean="0">
                <a:solidFill>
                  <a:schemeClr val="tx2"/>
                </a:solidFill>
              </a:rPr>
              <a:t>o </a:t>
            </a:r>
            <a:r>
              <a:rPr lang="en-US" sz="2400" smtClean="0"/>
              <a:t>as in </a:t>
            </a:r>
            <a:r>
              <a:rPr lang="en-US" sz="2400" smtClean="0">
                <a:solidFill>
                  <a:schemeClr val="tx2"/>
                </a:solidFill>
              </a:rPr>
              <a:t>hot</a:t>
            </a:r>
          </a:p>
          <a:p>
            <a:pPr lvl="4" eaLnBrk="1" hangingPunct="1">
              <a:lnSpc>
                <a:spcPct val="80000"/>
              </a:lnSpc>
              <a:spcBef>
                <a:spcPct val="0"/>
              </a:spcBef>
              <a:buFontTx/>
              <a:buNone/>
            </a:pPr>
            <a:r>
              <a:rPr lang="en-US" sz="2400" smtClean="0">
                <a:solidFill>
                  <a:schemeClr val="tx2"/>
                </a:solidFill>
              </a:rPr>
              <a:t>         i</a:t>
            </a:r>
            <a:r>
              <a:rPr lang="en-US" sz="2400" smtClean="0"/>
              <a:t> as in </a:t>
            </a:r>
            <a:r>
              <a:rPr lang="en-US" sz="2400" smtClean="0">
                <a:solidFill>
                  <a:schemeClr val="tx2"/>
                </a:solidFill>
              </a:rPr>
              <a:t>hit</a:t>
            </a:r>
            <a:r>
              <a:rPr lang="en-US" sz="2400" smtClean="0"/>
              <a:t> or </a:t>
            </a:r>
            <a:r>
              <a:rPr lang="en-US" sz="2400" smtClean="0">
                <a:solidFill>
                  <a:schemeClr val="tx2"/>
                </a:solidFill>
              </a:rPr>
              <a:t>i</a:t>
            </a:r>
            <a:r>
              <a:rPr lang="en-US" sz="2400" smtClean="0"/>
              <a:t> as </a:t>
            </a:r>
            <a:r>
              <a:rPr lang="en-US" sz="2400" smtClean="0">
                <a:solidFill>
                  <a:schemeClr val="tx2"/>
                </a:solidFill>
              </a:rPr>
              <a:t>mind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pPr eaLnBrk="1" hangingPunct="1"/>
            <a:r>
              <a:rPr lang="en-GB" b="1" smtClean="0">
                <a:solidFill>
                  <a:schemeClr val="tx2"/>
                </a:solidFill>
              </a:rPr>
              <a:t>Letters and Sounds</a:t>
            </a:r>
            <a:br>
              <a:rPr lang="en-GB" b="1" smtClean="0">
                <a:solidFill>
                  <a:schemeClr val="tx2"/>
                </a:solidFill>
              </a:rPr>
            </a:br>
            <a:r>
              <a:rPr lang="en-GB" b="1" smtClean="0">
                <a:solidFill>
                  <a:schemeClr val="tx2"/>
                </a:solidFill>
              </a:rPr>
              <a:t>Phase 6 Year  1 and 2</a:t>
            </a:r>
            <a:endParaRPr lang="en-US" b="1" smtClean="0">
              <a:solidFill>
                <a:schemeClr val="tx2"/>
              </a:solidFill>
            </a:endParaRPr>
          </a:p>
        </p:txBody>
      </p:sp>
      <p:sp>
        <p:nvSpPr>
          <p:cNvPr id="30722" name="Rectangle 3"/>
          <p:cNvSpPr>
            <a:spLocks noGrp="1" noChangeArrowheads="1"/>
          </p:cNvSpPr>
          <p:nvPr>
            <p:ph type="body" idx="1"/>
          </p:nvPr>
        </p:nvSpPr>
        <p:spPr>
          <a:xfrm>
            <a:off x="685800" y="1828800"/>
            <a:ext cx="7696200" cy="4192588"/>
          </a:xfrm>
        </p:spPr>
        <p:txBody>
          <a:bodyPr/>
          <a:lstStyle/>
          <a:p>
            <a:pPr eaLnBrk="1" hangingPunct="1"/>
            <a:r>
              <a:rPr lang="en-US" sz="2000" smtClean="0"/>
              <a:t>Phase Six (consolidation of skills) </a:t>
            </a:r>
          </a:p>
          <a:p>
            <a:pPr eaLnBrk="1" hangingPunct="1"/>
            <a:r>
              <a:rPr lang="en-US" sz="2000" smtClean="0"/>
              <a:t>During Phase Six, children become fluent readers and increasingly accurate spellers. </a:t>
            </a:r>
          </a:p>
          <a:p>
            <a:pPr eaLnBrk="1" hangingPunct="1">
              <a:buFontTx/>
              <a:buNone/>
            </a:pPr>
            <a:r>
              <a:rPr lang="en-US" sz="2000" smtClean="0"/>
              <a:t>•Introducing and teaching the past tense e.g ed </a:t>
            </a:r>
          </a:p>
          <a:p>
            <a:pPr eaLnBrk="1" hangingPunct="1">
              <a:buFontTx/>
              <a:buNone/>
            </a:pPr>
            <a:r>
              <a:rPr lang="en-US" sz="2000" smtClean="0"/>
              <a:t>•Investigating prefixes and suffixes e.g un/dis and ing/ly </a:t>
            </a:r>
          </a:p>
          <a:p>
            <a:pPr eaLnBrk="1" hangingPunct="1"/>
            <a:r>
              <a:rPr lang="en-GB" sz="2000" smtClean="0"/>
              <a:t>Plurals –s/es</a:t>
            </a:r>
            <a:endParaRPr lang="en-US" sz="2000" smtClean="0"/>
          </a:p>
          <a:p>
            <a:pPr eaLnBrk="1" hangingPunct="1">
              <a:buFontTx/>
              <a:buNone/>
            </a:pPr>
            <a:r>
              <a:rPr lang="en-US" sz="2000" smtClean="0"/>
              <a:t>•Teaching the spelling of long words </a:t>
            </a:r>
          </a:p>
          <a:p>
            <a:pPr eaLnBrk="1" hangingPunct="1">
              <a:buFontTx/>
              <a:buNone/>
            </a:pPr>
            <a:r>
              <a:rPr lang="en-US" sz="2000" smtClean="0"/>
              <a:t>•Learning ‘difficult bits’ in words </a:t>
            </a:r>
          </a:p>
          <a:p>
            <a:pPr eaLnBrk="1" hangingPunct="1">
              <a:buFontTx/>
              <a:buNone/>
            </a:pPr>
            <a:r>
              <a:rPr lang="en-US" sz="2000" smtClean="0"/>
              <a:t>•Developing knowledge of the spelling system </a:t>
            </a:r>
          </a:p>
          <a:p>
            <a:pPr eaLnBrk="1" hangingPunct="1">
              <a:buFontTx/>
              <a:buNone/>
            </a:pPr>
            <a:r>
              <a:rPr lang="en-US" sz="2000" smtClean="0"/>
              <a:t>•Application of spelling in writing</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GB" b="1" smtClean="0">
                <a:solidFill>
                  <a:schemeClr val="tx2"/>
                </a:solidFill>
              </a:rPr>
              <a:t>Tricky Words</a:t>
            </a:r>
            <a:endParaRPr lang="en-US" b="1" smtClean="0">
              <a:solidFill>
                <a:schemeClr val="tx2"/>
              </a:solidFill>
            </a:endParaRPr>
          </a:p>
        </p:txBody>
      </p:sp>
      <p:sp>
        <p:nvSpPr>
          <p:cNvPr id="43011" name="Rectangle 3"/>
          <p:cNvSpPr>
            <a:spLocks noGrp="1" noChangeArrowheads="1"/>
          </p:cNvSpPr>
          <p:nvPr>
            <p:ph type="body" idx="1"/>
          </p:nvPr>
        </p:nvSpPr>
        <p:spPr/>
        <p:txBody>
          <a:bodyPr/>
          <a:lstStyle/>
          <a:p>
            <a:pPr eaLnBrk="1" hangingPunct="1">
              <a:lnSpc>
                <a:spcPct val="90000"/>
              </a:lnSpc>
            </a:pPr>
            <a:r>
              <a:rPr lang="en-GB" sz="2400" smtClean="0"/>
              <a:t>The tricky words are taught throughout all phases</a:t>
            </a:r>
          </a:p>
          <a:p>
            <a:pPr eaLnBrk="1" hangingPunct="1">
              <a:lnSpc>
                <a:spcPct val="90000"/>
              </a:lnSpc>
            </a:pPr>
            <a:r>
              <a:rPr lang="en-GB" sz="2400" smtClean="0"/>
              <a:t>These are words that are not phonically decodable.</a:t>
            </a:r>
          </a:p>
          <a:p>
            <a:pPr algn="ctr" eaLnBrk="1" hangingPunct="1">
              <a:lnSpc>
                <a:spcPct val="90000"/>
              </a:lnSpc>
              <a:buFontTx/>
              <a:buNone/>
            </a:pPr>
            <a:r>
              <a:rPr lang="en-GB" sz="2400" smtClean="0"/>
              <a:t>e.g. was, the, I.</a:t>
            </a:r>
          </a:p>
          <a:p>
            <a:pPr algn="ctr" eaLnBrk="1" hangingPunct="1">
              <a:lnSpc>
                <a:spcPct val="90000"/>
              </a:lnSpc>
              <a:buFontTx/>
              <a:buNone/>
            </a:pPr>
            <a:endParaRPr lang="en-GB" sz="2400" smtClean="0"/>
          </a:p>
          <a:p>
            <a:pPr eaLnBrk="1" hangingPunct="1">
              <a:lnSpc>
                <a:spcPct val="90000"/>
              </a:lnSpc>
            </a:pPr>
            <a:r>
              <a:rPr lang="en-GB" sz="2400" smtClean="0"/>
              <a:t>Some are ‘tricky’ to start with but will become decodable once we have learned the harder phonemes.</a:t>
            </a:r>
          </a:p>
          <a:p>
            <a:pPr algn="ctr" eaLnBrk="1" hangingPunct="1">
              <a:lnSpc>
                <a:spcPct val="90000"/>
              </a:lnSpc>
              <a:buFontTx/>
              <a:buNone/>
            </a:pPr>
            <a:r>
              <a:rPr lang="en-GB" sz="2400" smtClean="0"/>
              <a:t>e.g.    out,  there.</a:t>
            </a:r>
          </a:p>
          <a:p>
            <a:pPr>
              <a:lnSpc>
                <a:spcPct val="90000"/>
              </a:lnSpc>
            </a:pPr>
            <a:endParaRPr lang="en-US" sz="2800" smtClean="0"/>
          </a:p>
        </p:txBody>
      </p:sp>
    </p:spTree>
  </p:cSld>
  <p:clrMapOvr>
    <a:masterClrMapping/>
  </p:clrMapOvr>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Arial"/>
      </a:majorFont>
      <a:minorFont>
        <a:latin typeface="Comic Sans M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Crayons</Template>
  <TotalTime>609</TotalTime>
  <Words>695</Words>
  <Application>Microsoft Office PowerPoint</Application>
  <PresentationFormat>On-screen Show (4:3)</PresentationFormat>
  <Paragraphs>100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Crayons</vt:lpstr>
      <vt:lpstr>Reading in School</vt:lpstr>
      <vt:lpstr>What is Guided Reading?</vt:lpstr>
      <vt:lpstr>Guided Reading  Year 1 and 2</vt:lpstr>
      <vt:lpstr>Letters and Sounds</vt:lpstr>
      <vt:lpstr>PowerPoint Presentation</vt:lpstr>
      <vt:lpstr>Letters and Sounds Phase 3</vt:lpstr>
      <vt:lpstr>Letters and Sounds Phase 4</vt:lpstr>
      <vt:lpstr>Letters and Sounds Phase 5 – Year 1</vt:lpstr>
      <vt:lpstr>Letters and Sounds Phase 6 Year  1 and 2</vt:lpstr>
      <vt:lpstr>Tricky Words</vt:lpstr>
    </vt:vector>
  </TitlesOfParts>
  <Company>St Mildreds Primary &amp; Infant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2 meeting</dc:title>
  <dc:creator>HeadTeacher</dc:creator>
  <cp:lastModifiedBy>Licensed User</cp:lastModifiedBy>
  <cp:revision>29</cp:revision>
  <dcterms:created xsi:type="dcterms:W3CDTF">2008-10-03T13:10:59Z</dcterms:created>
  <dcterms:modified xsi:type="dcterms:W3CDTF">2017-09-14T12:54:15Z</dcterms:modified>
</cp:coreProperties>
</file>