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p:sldMasterIdLst>
    <p:sldMasterId id="2147483648" r:id="rId4"/>
    <p:sldMasterId id="2147483650" r:id="rId5"/>
    <p:sldMasterId id="2147483719" r:id="rId6"/>
    <p:sldMasterId id="2147483702" r:id="rId7"/>
    <p:sldMasterId id="2147483704" r:id="rId8"/>
  </p:sldMasterIdLst>
  <p:notesMasterIdLst>
    <p:notesMasterId r:id="rId36"/>
  </p:notesMasterIdLst>
  <p:sldIdLst>
    <p:sldId id="256" r:id="rId9"/>
    <p:sldId id="447" r:id="rId10"/>
    <p:sldId id="446" r:id="rId11"/>
    <p:sldId id="457" r:id="rId12"/>
    <p:sldId id="455" r:id="rId13"/>
    <p:sldId id="448" r:id="rId14"/>
    <p:sldId id="420" r:id="rId15"/>
    <p:sldId id="421" r:id="rId16"/>
    <p:sldId id="419" r:id="rId17"/>
    <p:sldId id="341" r:id="rId18"/>
    <p:sldId id="390" r:id="rId19"/>
    <p:sldId id="459" r:id="rId20"/>
    <p:sldId id="339" r:id="rId21"/>
    <p:sldId id="337" r:id="rId22"/>
    <p:sldId id="433" r:id="rId23"/>
    <p:sldId id="434" r:id="rId24"/>
    <p:sldId id="413" r:id="rId25"/>
    <p:sldId id="380" r:id="rId26"/>
    <p:sldId id="442" r:id="rId27"/>
    <p:sldId id="460" r:id="rId28"/>
    <p:sldId id="440" r:id="rId29"/>
    <p:sldId id="461" r:id="rId30"/>
    <p:sldId id="432" r:id="rId31"/>
    <p:sldId id="422" r:id="rId32"/>
    <p:sldId id="429" r:id="rId33"/>
    <p:sldId id="463" r:id="rId34"/>
    <p:sldId id="310" r:id="rId35"/>
  </p:sldIdLst>
  <p:sldSz cx="12192000" cy="6858000"/>
  <p:notesSz cx="6858000" cy="9144000"/>
  <p:defaultTextStyle>
    <a:defPPr>
      <a:defRPr lang="en-US"/>
    </a:defPPr>
    <a:lvl1pPr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4572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9144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3716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18288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otte Raby" initials="CR" lastIdx="5" clrIdx="0">
    <p:extLst>
      <p:ext uri="{19B8F6BF-5375-455C-9EA6-DF929625EA0E}">
        <p15:presenceInfo xmlns:p15="http://schemas.microsoft.com/office/powerpoint/2012/main" userId="3ce8dd4a77e46e4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7E32"/>
    <a:srgbClr val="EDCD2F"/>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051" autoAdjust="0"/>
    <p:restoredTop sz="77351"/>
  </p:normalViewPr>
  <p:slideViewPr>
    <p:cSldViewPr>
      <p:cViewPr varScale="1">
        <p:scale>
          <a:sx n="67" d="100"/>
          <a:sy n="67" d="100"/>
        </p:scale>
        <p:origin x="514"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viewProps" Target="viewProps.xml"/><Relationship Id="rId21" Type="http://schemas.openxmlformats.org/officeDocument/2006/relationships/slide" Target="slides/slide13.xml"/><Relationship Id="rId34" Type="http://schemas.openxmlformats.org/officeDocument/2006/relationships/slide" Target="slides/slide26.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notesMaster" Target="notesMasters/notesMaster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96AF1521-527F-9A4A-B206-9C642680D718}"/>
              </a:ext>
            </a:extLst>
          </p:cNvPr>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a:extLst>
              <a:ext uri="{FF2B5EF4-FFF2-40B4-BE49-F238E27FC236}">
                <a16:creationId xmlns:a16="http://schemas.microsoft.com/office/drawing/2014/main" id="{A5C551B8-6B7A-B445-8A47-DCE3FB8E68C8}"/>
              </a:ext>
            </a:extLst>
          </p:cNvPr>
          <p:cNvSpPr>
            <a:spLocks noGrp="1"/>
          </p:cNvSpPr>
          <p:nvPr>
            <p:ph type="body" sz="quarter" idx="1"/>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sym typeface="Calibri" panose="020F0502020204030204" pitchFamily="34" charset="0"/>
              </a:rPr>
              <a:t>Click to edit Master text styles</a:t>
            </a:r>
          </a:p>
          <a:p>
            <a:pPr lvl="1"/>
            <a:r>
              <a:rPr lang="en-US" altLang="en-US" noProof="0">
                <a:sym typeface="Calibri" panose="020F0502020204030204" pitchFamily="34" charset="0"/>
              </a:rPr>
              <a:t>Second level</a:t>
            </a:r>
          </a:p>
          <a:p>
            <a:pPr lvl="2"/>
            <a:r>
              <a:rPr lang="en-US" altLang="en-US" noProof="0">
                <a:sym typeface="Calibri" panose="020F0502020204030204" pitchFamily="34" charset="0"/>
              </a:rPr>
              <a:t>Third level</a:t>
            </a:r>
          </a:p>
          <a:p>
            <a:pPr lvl="3"/>
            <a:r>
              <a:rPr lang="en-US" altLang="en-US" noProof="0">
                <a:sym typeface="Calibri" panose="020F0502020204030204" pitchFamily="34" charset="0"/>
              </a:rPr>
              <a:t>Fourth level</a:t>
            </a:r>
          </a:p>
          <a:p>
            <a:pPr lvl="4"/>
            <a:r>
              <a:rPr lang="en-US" altLang="en-US" noProof="0">
                <a:sym typeface="Calibri" panose="020F0502020204030204" pitchFamily="34" charset="0"/>
              </a:rPr>
              <a:t>Fifth level</a:t>
            </a:r>
          </a:p>
        </p:txBody>
      </p:sp>
    </p:spTree>
    <p:extLst>
      <p:ext uri="{BB962C8B-B14F-4D97-AF65-F5344CB8AC3E}">
        <p14:creationId xmlns:p14="http://schemas.microsoft.com/office/powerpoint/2010/main" val="331968543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indent="2286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indent="4572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indent="6858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indent="9144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0DF8A2E6-9C85-B947-9248-60269C7C293F}"/>
              </a:ext>
            </a:extLst>
          </p:cNvPr>
          <p:cNvSpPr>
            <a:spLocks noGrp="1" noRot="1" noChangeAspect="1" noTextEdit="1"/>
          </p:cNvSpPr>
          <p:nvPr>
            <p:ph type="sldImg"/>
          </p:nvPr>
        </p:nvSpPr>
        <p:spPr>
          <a:xfrm>
            <a:off x="381000" y="685800"/>
            <a:ext cx="6096000" cy="3429000"/>
          </a:xfrm>
        </p:spPr>
      </p:sp>
      <p:sp>
        <p:nvSpPr>
          <p:cNvPr id="14338" name="Notes Placeholder 2">
            <a:extLst>
              <a:ext uri="{FF2B5EF4-FFF2-40B4-BE49-F238E27FC236}">
                <a16:creationId xmlns:a16="http://schemas.microsoft.com/office/drawing/2014/main" id="{71E924FA-A663-404C-B461-BD34C4D994B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498618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62157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Just think about how many times you have already read things today. It really is a vital skill.</a:t>
            </a:r>
          </a:p>
          <a:p>
            <a:r>
              <a:rPr lang="en-US" i="1" dirty="0"/>
              <a:t>I’m sure I don’t need to tell you</a:t>
            </a:r>
          </a:p>
          <a:p>
            <a:r>
              <a:rPr lang="en-US" i="1" dirty="0"/>
              <a:t>My children fed up with me saying how important it is!! They all know they are learning to read!!!</a:t>
            </a:r>
          </a:p>
        </p:txBody>
      </p:sp>
    </p:spTree>
    <p:extLst>
      <p:ext uri="{BB962C8B-B14F-4D97-AF65-F5344CB8AC3E}">
        <p14:creationId xmlns:p14="http://schemas.microsoft.com/office/powerpoint/2010/main" val="955984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5263935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The</a:t>
            </a:r>
            <a:r>
              <a:rPr lang="en-GB" baseline="0" dirty="0"/>
              <a:t> DFE decided that current phonics programs weren’t fit for purpose</a:t>
            </a:r>
          </a:p>
          <a:p>
            <a:r>
              <a:rPr lang="en-GB" baseline="0" dirty="0"/>
              <a:t>We researched LOTS of schemes and had the luxury of taking our time due to Ofsted grading. </a:t>
            </a:r>
          </a:p>
          <a:p>
            <a:r>
              <a:rPr lang="en-GB" baseline="0" dirty="0"/>
              <a:t>We finally settled on LW and I feel it was a good choice as it is based on letters and sounds which we used before. All schools in our trust are using it so we have good support and the English teams  regularly meet</a:t>
            </a:r>
          </a:p>
          <a:p>
            <a:r>
              <a:rPr lang="en-GB" baseline="0" dirty="0"/>
              <a:t>We started in September and there has been a lot of aspects to get our head round  and resources!!</a:t>
            </a:r>
            <a:endParaRPr lang="en-GB" dirty="0"/>
          </a:p>
        </p:txBody>
      </p:sp>
    </p:spTree>
    <p:extLst>
      <p:ext uri="{BB962C8B-B14F-4D97-AF65-F5344CB8AC3E}">
        <p14:creationId xmlns:p14="http://schemas.microsoft.com/office/powerpoint/2010/main" val="2322206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So</a:t>
            </a:r>
            <a:r>
              <a:rPr lang="en-US" i="1" baseline="0" dirty="0"/>
              <a:t> phonics is…</a:t>
            </a:r>
          </a:p>
          <a:p>
            <a:endParaRPr lang="en-US" i="1" baseline="0" dirty="0"/>
          </a:p>
          <a:p>
            <a:r>
              <a:rPr lang="en-US" i="1" dirty="0"/>
              <a:t>It sounds complicated but it really isn’t!</a:t>
            </a:r>
          </a:p>
          <a:p>
            <a:r>
              <a:rPr lang="en-US" dirty="0"/>
              <a:t> </a:t>
            </a:r>
          </a:p>
        </p:txBody>
      </p:sp>
    </p:spTree>
    <p:extLst>
      <p:ext uri="{BB962C8B-B14F-4D97-AF65-F5344CB8AC3E}">
        <p14:creationId xmlns:p14="http://schemas.microsoft.com/office/powerpoint/2010/main" val="23957975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Some children learn to blend really quickly, and others take a little longer. </a:t>
            </a:r>
          </a:p>
          <a:p>
            <a:br>
              <a:rPr lang="en-US" dirty="0"/>
            </a:br>
            <a:r>
              <a:rPr lang="en-US" dirty="0"/>
              <a:t>Show parents this video from the website: 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3531044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You</a:t>
            </a:r>
            <a:r>
              <a:rPr lang="en-US" baseline="0" dirty="0"/>
              <a:t> may hear your </a:t>
            </a:r>
            <a:r>
              <a:rPr lang="en-US" baseline="0" dirty="0" err="1"/>
              <a:t>chn</a:t>
            </a:r>
            <a:r>
              <a:rPr lang="en-US" baseline="0" dirty="0"/>
              <a:t> say this lovely jargon</a:t>
            </a:r>
          </a:p>
          <a:p>
            <a:r>
              <a:rPr lang="en-US" dirty="0"/>
              <a:t>Phoneme- </a:t>
            </a:r>
            <a:r>
              <a:rPr lang="en-GB" dirty="0"/>
              <a:t>The smallest unit of sound that can be identified in words. We sometimes simply call this a ‘sound’</a:t>
            </a:r>
          </a:p>
          <a:p>
            <a:r>
              <a:rPr lang="en-GB" dirty="0"/>
              <a:t>Grapheme-</a:t>
            </a:r>
            <a:r>
              <a:rPr lang="en-GB" baseline="0" dirty="0"/>
              <a:t> </a:t>
            </a:r>
            <a:r>
              <a:rPr lang="en-GB" dirty="0"/>
              <a:t>A letter or group of letters used to represent a particular phoneme when writing. SO</a:t>
            </a:r>
            <a:r>
              <a:rPr lang="en-GB" baseline="0" dirty="0"/>
              <a:t> how we write the sound down</a:t>
            </a:r>
          </a:p>
          <a:p>
            <a:r>
              <a:rPr lang="en-GB" baseline="0" dirty="0"/>
              <a:t>Digraph- 2 letters that make one sound like </a:t>
            </a:r>
            <a:r>
              <a:rPr lang="en-GB" baseline="0" dirty="0" err="1"/>
              <a:t>sh</a:t>
            </a:r>
            <a:r>
              <a:rPr lang="en-GB" baseline="0" dirty="0"/>
              <a:t> </a:t>
            </a:r>
            <a:r>
              <a:rPr lang="en-GB" baseline="0" dirty="0" err="1"/>
              <a:t>ch</a:t>
            </a:r>
            <a:endParaRPr lang="en-GB" baseline="0" dirty="0"/>
          </a:p>
          <a:p>
            <a:r>
              <a:rPr lang="en-GB" baseline="0" dirty="0" err="1"/>
              <a:t>Trigraph</a:t>
            </a:r>
            <a:r>
              <a:rPr lang="en-GB" baseline="0" dirty="0"/>
              <a:t>- 3 letters that make 1 sound </a:t>
            </a:r>
            <a:r>
              <a:rPr lang="en-GB" baseline="0" dirty="0" err="1"/>
              <a:t>igh</a:t>
            </a:r>
            <a:r>
              <a:rPr lang="en-GB" baseline="0" dirty="0"/>
              <a:t> air ear</a:t>
            </a:r>
          </a:p>
          <a:p>
            <a:r>
              <a:rPr lang="en-GB" baseline="0" dirty="0"/>
              <a:t>Split digraph – a-e </a:t>
            </a:r>
            <a:r>
              <a:rPr lang="en-GB" dirty="0"/>
              <a:t>A digraph representing a vowel sound where its two letters are split by an intervening consonant (for example, ‘</a:t>
            </a:r>
            <a:r>
              <a:rPr lang="en-GB" dirty="0" err="1"/>
              <a:t>a_e</a:t>
            </a:r>
            <a:r>
              <a:rPr lang="en-GB" dirty="0"/>
              <a:t>’ in ‘take’). Despite having a consonant in between them, the two letters involved (here ‘a’ and ‘e’) still count as one digraph, making one sound. </a:t>
            </a:r>
          </a:p>
          <a:p>
            <a:r>
              <a:rPr lang="en-GB" dirty="0"/>
              <a:t>Blend- putting the sounds together in a word in order to read f-r-o-g-frog</a:t>
            </a:r>
          </a:p>
          <a:p>
            <a:r>
              <a:rPr lang="en-GB" dirty="0"/>
              <a:t>Segment- how we break down the words to spell frog</a:t>
            </a:r>
            <a:r>
              <a:rPr lang="en-GB" baseline="0" dirty="0"/>
              <a:t> f-r-o-g </a:t>
            </a:r>
            <a:endParaRPr lang="en-US" dirty="0"/>
          </a:p>
        </p:txBody>
      </p:sp>
    </p:spTree>
    <p:extLst>
      <p:ext uri="{BB962C8B-B14F-4D97-AF65-F5344CB8AC3E}">
        <p14:creationId xmlns:p14="http://schemas.microsoft.com/office/powerpoint/2010/main" val="985361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usually teach four new sounds a week and have a review lesson on a Friday. </a:t>
            </a:r>
          </a:p>
        </p:txBody>
      </p:sp>
    </p:spTree>
    <p:extLst>
      <p:ext uri="{BB962C8B-B14F-4D97-AF65-F5344CB8AC3E}">
        <p14:creationId xmlns:p14="http://schemas.microsoft.com/office/powerpoint/2010/main" val="24811671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will work our way through the whole Little </a:t>
            </a:r>
            <a:r>
              <a:rPr lang="en-US" i="1" dirty="0" err="1"/>
              <a:t>Wandle</a:t>
            </a:r>
            <a:r>
              <a:rPr lang="en-US" i="1" dirty="0"/>
              <a:t> </a:t>
            </a:r>
            <a:r>
              <a:rPr lang="en-US" i="1" dirty="0" err="1"/>
              <a:t>Programme</a:t>
            </a:r>
            <a:r>
              <a:rPr lang="en-US" i="1" dirty="0"/>
              <a:t> until your child can read fluently.</a:t>
            </a:r>
          </a:p>
        </p:txBody>
      </p:sp>
    </p:spTree>
    <p:extLst>
      <p:ext uri="{BB962C8B-B14F-4D97-AF65-F5344CB8AC3E}">
        <p14:creationId xmlns:p14="http://schemas.microsoft.com/office/powerpoint/2010/main" val="19645393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There are specific resources for the Little </a:t>
            </a:r>
            <a:r>
              <a:rPr lang="en-US" i="1" dirty="0" err="1"/>
              <a:t>Wandle</a:t>
            </a:r>
            <a:r>
              <a:rPr lang="en-US" i="1" dirty="0"/>
              <a:t> </a:t>
            </a:r>
            <a:r>
              <a:rPr lang="en-US" i="1" dirty="0" err="1"/>
              <a:t>Programme</a:t>
            </a:r>
            <a:r>
              <a:rPr lang="en-US" i="1" dirty="0"/>
              <a:t> which the children will be very familiar with. Each sound that we teach to begin with has either a mnemonic (like the astronaut that you can see here) or a phrase like boing-boing for ‘oi’. This helps the children </a:t>
            </a:r>
            <a:r>
              <a:rPr lang="en-US" i="1" dirty="0" err="1"/>
              <a:t>recognise</a:t>
            </a:r>
            <a:r>
              <a:rPr lang="en-US" i="1" dirty="0"/>
              <a:t> and remember the graphemes. Every time we teach a new sound, we also read words during the phonics lesson that contain that new sound so that the children </a:t>
            </a:r>
            <a:r>
              <a:rPr lang="en-US" i="1" dirty="0" err="1"/>
              <a:t>practise</a:t>
            </a:r>
            <a:r>
              <a:rPr lang="en-US" i="1" dirty="0"/>
              <a:t> what they have learned. We then go on to reading a sentence containing some of those words. We have displays in the classroom to support the children throughout the day. </a:t>
            </a:r>
          </a:p>
          <a:p>
            <a:r>
              <a:rPr lang="en-US" i="1" dirty="0"/>
              <a:t>Just to note that our year 1 </a:t>
            </a:r>
            <a:r>
              <a:rPr lang="en-US" i="1" dirty="0" err="1"/>
              <a:t>chn</a:t>
            </a:r>
            <a:r>
              <a:rPr lang="en-US" i="1" dirty="0"/>
              <a:t> wont know all of the </a:t>
            </a:r>
            <a:r>
              <a:rPr lang="en-US" i="1" dirty="0" err="1"/>
              <a:t>menemoniocs</a:t>
            </a:r>
            <a:r>
              <a:rPr lang="en-US" i="1" dirty="0"/>
              <a:t>- some of them. Due to not doing this program in reception. They are doing so well though and have really taken to it this year</a:t>
            </a:r>
          </a:p>
        </p:txBody>
      </p:sp>
    </p:spTree>
    <p:extLst>
      <p:ext uri="{BB962C8B-B14F-4D97-AF65-F5344CB8AC3E}">
        <p14:creationId xmlns:p14="http://schemas.microsoft.com/office/powerpoint/2010/main" val="38969497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50000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This is an example of what the children learn in Year 1.</a:t>
            </a:r>
          </a:p>
          <a:p>
            <a:endParaRPr lang="en-US" i="1" dirty="0"/>
          </a:p>
          <a:p>
            <a:r>
              <a:rPr lang="en-US" i="1" dirty="0"/>
              <a:t>Children learn that there are graphemes that can have different sounds and sounds that can be made with different letters. </a:t>
            </a:r>
          </a:p>
          <a:p>
            <a:endParaRPr lang="en-US" dirty="0"/>
          </a:p>
          <a:p>
            <a:r>
              <a:rPr lang="en-US" dirty="0"/>
              <a:t>Use the backs and fronts of Phase 5 cards to show ‘</a:t>
            </a:r>
            <a:r>
              <a:rPr lang="en-US" dirty="0" err="1"/>
              <a:t>ea</a:t>
            </a:r>
            <a:r>
              <a:rPr lang="en-US" dirty="0"/>
              <a:t>’ and ‘ow’. </a:t>
            </a:r>
          </a:p>
          <a:p>
            <a:r>
              <a:rPr lang="en-US" dirty="0" err="1"/>
              <a:t>Chn</a:t>
            </a:r>
            <a:r>
              <a:rPr lang="en-US" dirty="0"/>
              <a:t> are so good when we show the cards saying all the different sounds that sometimes I have to look and think hard!!! </a:t>
            </a:r>
          </a:p>
          <a:p>
            <a:r>
              <a:rPr lang="en-US" dirty="0"/>
              <a:t>They are good at knowing the grow the code chart which shows all the different sounds graphemes</a:t>
            </a:r>
            <a:r>
              <a:rPr lang="en-US" baseline="0" dirty="0"/>
              <a:t> they are learning</a:t>
            </a:r>
            <a:endParaRPr lang="en-US" dirty="0"/>
          </a:p>
          <a:p>
            <a:endParaRPr lang="en-US" dirty="0"/>
          </a:p>
        </p:txBody>
      </p:sp>
    </p:spTree>
    <p:extLst>
      <p:ext uri="{BB962C8B-B14F-4D97-AF65-F5344CB8AC3E}">
        <p14:creationId xmlns:p14="http://schemas.microsoft.com/office/powerpoint/2010/main" val="3328170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Poor things!!! This is yet to come!! They know</a:t>
            </a:r>
            <a:r>
              <a:rPr lang="en-US" baseline="0" dirty="0"/>
              <a:t> the first 2</a:t>
            </a:r>
            <a:endParaRPr lang="en-US" dirty="0"/>
          </a:p>
        </p:txBody>
      </p:sp>
    </p:spTree>
    <p:extLst>
      <p:ext uri="{BB962C8B-B14F-4D97-AF65-F5344CB8AC3E}">
        <p14:creationId xmlns:p14="http://schemas.microsoft.com/office/powerpoint/2010/main" val="12325619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Have a look at this video on the website: https://www.littlewandlelettersandsounds.org.uk/resources/for-parents/</a:t>
            </a:r>
          </a:p>
          <a:p>
            <a:endParaRPr lang="en-US" dirty="0"/>
          </a:p>
          <a:p>
            <a:r>
              <a:rPr lang="en-US" dirty="0" err="1"/>
              <a:t>Chn</a:t>
            </a:r>
            <a:r>
              <a:rPr lang="en-US" dirty="0"/>
              <a:t> are very good at spotting how its not a tricky word anymore</a:t>
            </a:r>
            <a:r>
              <a:rPr lang="en-US" baseline="0" dirty="0"/>
              <a:t> when they have learnt the alternative sounds e.g. to our </a:t>
            </a:r>
            <a:r>
              <a:rPr lang="en-US" baseline="0" dirty="0" err="1"/>
              <a:t>chn</a:t>
            </a:r>
            <a:r>
              <a:rPr lang="en-US" baseline="0" dirty="0"/>
              <a:t> now we she he can be decoded as they know e and the word like because they know split </a:t>
            </a:r>
            <a:r>
              <a:rPr lang="en-US" baseline="0" dirty="0" err="1"/>
              <a:t>i</a:t>
            </a:r>
            <a:r>
              <a:rPr lang="en-US" baseline="0" dirty="0"/>
              <a:t>-e </a:t>
            </a:r>
            <a:endParaRPr lang="en-US" dirty="0"/>
          </a:p>
          <a:p>
            <a:endParaRPr lang="en-US" dirty="0"/>
          </a:p>
        </p:txBody>
      </p:sp>
    </p:spTree>
    <p:extLst>
      <p:ext uri="{BB962C8B-B14F-4D97-AF65-F5344CB8AC3E}">
        <p14:creationId xmlns:p14="http://schemas.microsoft.com/office/powerpoint/2010/main" val="841615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Model the process on a flipchart for the parents to see.</a:t>
            </a:r>
          </a:p>
          <a:p>
            <a:endParaRPr lang="en-US" dirty="0"/>
          </a:p>
          <a:p>
            <a:r>
              <a:rPr lang="en-US" dirty="0"/>
              <a:t>P-l-ay </a:t>
            </a:r>
          </a:p>
          <a:p>
            <a:r>
              <a:rPr lang="en-US" dirty="0"/>
              <a:t>Say it – </a:t>
            </a:r>
            <a:r>
              <a:rPr lang="en-US" dirty="0" err="1"/>
              <a:t>chn</a:t>
            </a:r>
            <a:r>
              <a:rPr lang="en-US" dirty="0"/>
              <a:t> repeat Hand on ear</a:t>
            </a:r>
          </a:p>
          <a:p>
            <a:r>
              <a:rPr lang="en-US" dirty="0"/>
              <a:t>Count sounds</a:t>
            </a:r>
          </a:p>
          <a:p>
            <a:r>
              <a:rPr lang="en-US" dirty="0"/>
              <a:t>Model writing </a:t>
            </a:r>
          </a:p>
          <a:p>
            <a:r>
              <a:rPr lang="en-US" dirty="0"/>
              <a:t>Then hide </a:t>
            </a:r>
          </a:p>
          <a:p>
            <a:r>
              <a:rPr lang="en-US" dirty="0" err="1"/>
              <a:t>Chn</a:t>
            </a:r>
            <a:r>
              <a:rPr lang="en-US" dirty="0"/>
              <a:t> write then we check it looks</a:t>
            </a:r>
            <a:r>
              <a:rPr lang="en-US" baseline="0" dirty="0"/>
              <a:t> like mine</a:t>
            </a:r>
          </a:p>
          <a:p>
            <a:r>
              <a:rPr lang="en-US" baseline="0" dirty="0"/>
              <a:t>Encourage segmenting  </a:t>
            </a:r>
            <a:r>
              <a:rPr lang="en-US" baseline="0" dirty="0" err="1"/>
              <a:t>chn</a:t>
            </a:r>
            <a:r>
              <a:rPr lang="en-US" baseline="0" dirty="0"/>
              <a:t> know the word segment </a:t>
            </a:r>
            <a:endParaRPr lang="en-US" dirty="0"/>
          </a:p>
        </p:txBody>
      </p:sp>
    </p:spTree>
    <p:extLst>
      <p:ext uri="{BB962C8B-B14F-4D97-AF65-F5344CB8AC3E}">
        <p14:creationId xmlns:p14="http://schemas.microsoft.com/office/powerpoint/2010/main" val="40228710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The children read the correct</a:t>
            </a:r>
            <a:r>
              <a:rPr lang="en-US" i="1" baseline="0" dirty="0"/>
              <a:t> level book for them and their group. This tends to be a book band higher but not always if the </a:t>
            </a:r>
            <a:r>
              <a:rPr lang="en-US" i="1" baseline="0" dirty="0" err="1"/>
              <a:t>chn</a:t>
            </a:r>
            <a:r>
              <a:rPr lang="en-US" i="1" baseline="0" dirty="0"/>
              <a:t> are struggling  They have 2 reads with an adult each week. They may also repeat the book for a third read independently if appropriate</a:t>
            </a:r>
            <a:r>
              <a:rPr lang="en-US" i="1" dirty="0"/>
              <a:t> The first time we work on decoding (sounding out) the words, the second time we work on prosody which is reading with expression – making the book sound more interesting with our story-teller voice or our David Attenborough voice – and we also</a:t>
            </a:r>
            <a:r>
              <a:rPr lang="en-US" i="1" baseline="0" dirty="0"/>
              <a:t> </a:t>
            </a:r>
            <a:r>
              <a:rPr lang="en-US" i="1" dirty="0"/>
              <a:t>look at comprehension. We</a:t>
            </a:r>
            <a:r>
              <a:rPr lang="en-US" i="1" baseline="0" dirty="0"/>
              <a:t> also want to </a:t>
            </a:r>
            <a:r>
              <a:rPr lang="en-US" i="1" dirty="0"/>
              <a:t> develop the fluency. The more they see words the more they begin to read them automatically without having to sound them out.</a:t>
            </a:r>
          </a:p>
        </p:txBody>
      </p:sp>
    </p:spTree>
    <p:extLst>
      <p:ext uri="{BB962C8B-B14F-4D97-AF65-F5344CB8AC3E}">
        <p14:creationId xmlns:p14="http://schemas.microsoft.com/office/powerpoint/2010/main" val="19426538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assess your child every six weeks to check progress. Children who need extra support have keep-up sessions planned for them.</a:t>
            </a:r>
          </a:p>
        </p:txBody>
      </p:sp>
    </p:spTree>
    <p:extLst>
      <p:ext uri="{BB962C8B-B14F-4D97-AF65-F5344CB8AC3E}">
        <p14:creationId xmlns:p14="http://schemas.microsoft.com/office/powerpoint/2010/main" val="36998189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The books home should be an easy read </a:t>
            </a:r>
          </a:p>
        </p:txBody>
      </p:sp>
    </p:spTree>
    <p:extLst>
      <p:ext uri="{BB962C8B-B14F-4D97-AF65-F5344CB8AC3E}">
        <p14:creationId xmlns:p14="http://schemas.microsoft.com/office/powerpoint/2010/main" val="3348333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455523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i="1" dirty="0"/>
              <a:t>Celebrate child’s success at school, make time for reading at home!</a:t>
            </a:r>
          </a:p>
        </p:txBody>
      </p:sp>
    </p:spTree>
    <p:extLst>
      <p:ext uri="{BB962C8B-B14F-4D97-AF65-F5344CB8AC3E}">
        <p14:creationId xmlns:p14="http://schemas.microsoft.com/office/powerpoint/2010/main" val="32691805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 As well as the ‘learning to read’ book that your child will bring home they will also bring home a book for sharing with you. This book is from</a:t>
            </a:r>
            <a:r>
              <a:rPr lang="en-US" i="1" baseline="0" dirty="0"/>
              <a:t> the library sessions we have each week</a:t>
            </a:r>
            <a:r>
              <a:rPr lang="en-US" i="1" dirty="0"/>
              <a:t>. This is how we are going to give them the WILL to read. Please read with your child as often as you can. That’s why we introduced the reading bugs to encourage </a:t>
            </a:r>
            <a:r>
              <a:rPr lang="en-US" i="1" dirty="0" err="1"/>
              <a:t>chn</a:t>
            </a:r>
            <a:r>
              <a:rPr lang="en-US" i="1" dirty="0"/>
              <a:t> to read at least 3 times a week to you</a:t>
            </a:r>
          </a:p>
          <a:p>
            <a:endParaRPr lang="en-US" i="1" dirty="0"/>
          </a:p>
          <a:p>
            <a:endParaRPr lang="en-US" dirty="0"/>
          </a:p>
        </p:txBody>
      </p:sp>
    </p:spTree>
    <p:extLst>
      <p:ext uri="{BB962C8B-B14F-4D97-AF65-F5344CB8AC3E}">
        <p14:creationId xmlns:p14="http://schemas.microsoft.com/office/powerpoint/2010/main" val="32854457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3405945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It is really important that you pronounce the sounds correctly at home if you are supporting your child. These videos are on the website for you to refer to and if you are unsure, please ask your child’s teacher.</a:t>
            </a:r>
          </a:p>
          <a:p>
            <a:r>
              <a:rPr lang="en-US" dirty="0"/>
              <a:t>2These videos are on our website.</a:t>
            </a:r>
          </a:p>
          <a:p>
            <a:r>
              <a:rPr lang="en-US" dirty="0"/>
              <a:t>play them! </a:t>
            </a:r>
            <a:br>
              <a:rPr lang="en-US" dirty="0"/>
            </a:br>
            <a:br>
              <a:rPr lang="en-US" dirty="0"/>
            </a:br>
            <a:r>
              <a:rPr lang="en-US" dirty="0"/>
              <a:t>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13910586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Or read from home as </a:t>
            </a:r>
            <a:r>
              <a:rPr lang="en-US" dirty="0" err="1"/>
              <a:t>mamny</a:t>
            </a:r>
            <a:r>
              <a:rPr lang="en-US" dirty="0"/>
              <a:t> as you like!!</a:t>
            </a:r>
          </a:p>
        </p:txBody>
      </p:sp>
    </p:spTree>
    <p:extLst>
      <p:ext uri="{BB962C8B-B14F-4D97-AF65-F5344CB8AC3E}">
        <p14:creationId xmlns:p14="http://schemas.microsoft.com/office/powerpoint/2010/main" val="24933397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8485734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4653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BE2B6B3-B4D6-0C48-A6F3-7C7BA60DB1FF}"/>
              </a:ext>
            </a:extLst>
          </p:cNvPr>
          <p:cNvSpPr>
            <a:spLocks noGrp="1"/>
          </p:cNvSpPr>
          <p:nvPr>
            <p:ph type="sldNum" sz="quarter" idx="10"/>
          </p:nvPr>
        </p:nvSpPr>
        <p:spPr>
          <a:ln/>
        </p:spPr>
        <p:txBody>
          <a:bodyPr/>
          <a:lstStyle>
            <a:lvl1pPr>
              <a:defRPr/>
            </a:lvl1pPr>
          </a:lstStyle>
          <a:p>
            <a:fld id="{63E536B8-4A1E-B343-AF8C-FF757BA96125}" type="slidenum">
              <a:rPr lang="en-US" altLang="en-US"/>
              <a:pPr/>
              <a:t>‹#›</a:t>
            </a:fld>
            <a:endParaRPr lang="en-US" altLang="en-US"/>
          </a:p>
        </p:txBody>
      </p:sp>
    </p:spTree>
    <p:extLst>
      <p:ext uri="{BB962C8B-B14F-4D97-AF65-F5344CB8AC3E}">
        <p14:creationId xmlns:p14="http://schemas.microsoft.com/office/powerpoint/2010/main" val="49907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34670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1888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EADF02A9-D1D6-1947-8903-4AEE4B422F55}"/>
              </a:ext>
            </a:extLst>
          </p:cNvPr>
          <p:cNvSpPr>
            <a:spLocks noGrp="1"/>
          </p:cNvSpPr>
          <p:nvPr>
            <p:ph type="pic" sz="quarter" idx="11"/>
          </p:nvPr>
        </p:nvSpPr>
        <p:spPr>
          <a:xfrm>
            <a:off x="6096000" y="1916113"/>
            <a:ext cx="5473700" cy="4392612"/>
          </a:xfrm>
          <a:prstGeom prst="rect">
            <a:avLst/>
          </a:prstGeom>
        </p:spPr>
        <p:txBody>
          <a:bodyPr/>
          <a:lstStyle/>
          <a:p>
            <a:endParaRPr lang="en-US"/>
          </a:p>
        </p:txBody>
      </p:sp>
    </p:spTree>
    <p:extLst>
      <p:ext uri="{BB962C8B-B14F-4D97-AF65-F5344CB8AC3E}">
        <p14:creationId xmlns:p14="http://schemas.microsoft.com/office/powerpoint/2010/main" val="273617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86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C405-5329-8F44-BF87-076C7BC7DF3F}"/>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820991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050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5"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1524F4-450B-494A-8168-C27743591B4F}" type="datetimeFigureOut">
              <a:rPr lang="en-US" smtClean="0"/>
              <a:t>5/15/2023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301055-81AA-C044-9423-EC0F2F6D7467}" type="slidenum">
              <a:rPr lang="en-US" smtClean="0"/>
              <a:t>‹#›</a:t>
            </a:fld>
            <a:endParaRPr lang="en-US"/>
          </a:p>
        </p:txBody>
      </p:sp>
    </p:spTree>
    <p:extLst>
      <p:ext uri="{BB962C8B-B14F-4D97-AF65-F5344CB8AC3E}">
        <p14:creationId xmlns:p14="http://schemas.microsoft.com/office/powerpoint/2010/main" val="326591145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06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505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96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0808-5329-3A4B-BC95-FF75E1EE370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461588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2805055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23C34DE-534C-A843-A1EC-74F404D34279}" type="datetime1">
              <a:rPr lang="en-GB" smtClean="0"/>
              <a:t>15/05/2023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16151059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5641884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5.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C3FE484-FEE0-2449-9EE7-ED6769BE7175}"/>
              </a:ext>
            </a:extLst>
          </p:cNvPr>
          <p:cNvSpPr>
            <a:spLocks noGrp="1"/>
          </p:cNvSpPr>
          <p:nvPr>
            <p:ph type="sldNum" sz="quarter" idx="2"/>
          </p:nvPr>
        </p:nvSpPr>
        <p:spPr bwMode="auto">
          <a:xfrm>
            <a:off x="11088688" y="6403975"/>
            <a:ext cx="265112" cy="268288"/>
          </a:xfrm>
          <a:prstGeom prst="rect">
            <a:avLst/>
          </a:prstGeom>
          <a:noFill/>
          <a:ln>
            <a:noFill/>
          </a:ln>
          <a:effectLst/>
        </p:spPr>
        <p:txBody>
          <a:bodyPr vert="horz" wrap="none" lIns="45718" tIns="45718" rIns="45718" bIns="45718" numCol="1" anchor="ctr" anchorCtr="0" compatLnSpc="1">
            <a:prstTxWarp prst="textNoShape">
              <a:avLst/>
            </a:prstTxWarp>
          </a:bodyPr>
          <a:lstStyle>
            <a:lvl1pPr algn="r" eaLnBrk="1">
              <a:defRPr sz="1200">
                <a:solidFill>
                  <a:srgbClr val="888888"/>
                </a:solidFill>
              </a:defRPr>
            </a:lvl1pPr>
          </a:lstStyle>
          <a:p>
            <a:fld id="{78C86882-5437-3747-9A87-8CEFECD49F12}" type="slidenum">
              <a:rPr lang="en-US" altLang="en-US"/>
              <a:pPr/>
              <a:t>‹#›</a:t>
            </a:fld>
            <a:endParaRPr lang="en-US" altLang="en-US"/>
          </a:p>
        </p:txBody>
      </p:sp>
      <p:pic>
        <p:nvPicPr>
          <p:cNvPr id="1027" name="Picture 3">
            <a:extLst>
              <a:ext uri="{FF2B5EF4-FFF2-40B4-BE49-F238E27FC236}">
                <a16:creationId xmlns:a16="http://schemas.microsoft.com/office/drawing/2014/main" id="{A135BC1E-1C1B-374E-A928-22464112F594}"/>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5" r:id="rId1"/>
  </p:sldLayoutIdLst>
  <p:txStyles>
    <p:titleStyle>
      <a:lvl1pPr algn="l" rtl="0" eaLnBrk="0" fontAlgn="base" hangingPunct="0">
        <a:lnSpc>
          <a:spcPct val="90000"/>
        </a:lnSpc>
        <a:spcBef>
          <a:spcPct val="0"/>
        </a:spcBef>
        <a:spcAft>
          <a:spcPct val="0"/>
        </a:spcAft>
        <a:defRPr sz="4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sym typeface="Calibri Light" panose="020F0302020204030204" pitchFamily="34" charset="0"/>
        </a:defRPr>
      </a:lvl1pPr>
      <a:lvl2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2pPr>
      <a:lvl3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3pPr>
      <a:lvl4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4pPr>
      <a:lvl5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5pPr>
      <a:lvl6pPr marL="4572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6pPr>
      <a:lvl7pPr marL="9144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7pPr>
      <a:lvl8pPr marL="13716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8pPr>
      <a:lvl9pPr marL="18288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9pPr>
    </p:titleStyle>
    <p:bodyStyle>
      <a:lvl1pPr algn="l" rtl="0" eaLnBrk="0" fontAlgn="base" hangingPunct="0">
        <a:lnSpc>
          <a:spcPct val="90000"/>
        </a:lnSpc>
        <a:spcBef>
          <a:spcPts val="1000"/>
        </a:spcBef>
        <a:spcAft>
          <a:spcPct val="0"/>
        </a:spcAft>
        <a:buSzPct val="100000"/>
        <a:defRPr sz="2800" b="1" kern="1200">
          <a:solidFill>
            <a:schemeClr val="bg1"/>
          </a:solidFill>
          <a:latin typeface="Gotham Narrow Bold" pitchFamily="2" charset="0"/>
          <a:ea typeface="+mn-ea"/>
          <a:cs typeface="+mn-cs"/>
          <a:sym typeface="Calibri" panose="020F0502020204030204" pitchFamily="34" charset="0"/>
        </a:defRPr>
      </a:lvl1pPr>
      <a:lvl2pPr marL="457200" algn="l" rtl="0" eaLnBrk="0" fontAlgn="base" hangingPunct="0">
        <a:lnSpc>
          <a:spcPct val="90000"/>
        </a:lnSpc>
        <a:spcBef>
          <a:spcPts val="1000"/>
        </a:spcBef>
        <a:spcAft>
          <a:spcPct val="0"/>
        </a:spcAft>
        <a:buSzPct val="100000"/>
        <a:defRPr sz="2800" kern="1200">
          <a:solidFill>
            <a:schemeClr val="bg1"/>
          </a:solidFill>
          <a:latin typeface="Open Sans" panose="020B0606030504020204" pitchFamily="34" charset="0"/>
          <a:ea typeface="Open Sans" panose="020B0606030504020204" pitchFamily="34" charset="0"/>
          <a:cs typeface="Open Sans" panose="020B0606030504020204" pitchFamily="34" charset="0"/>
          <a:sym typeface="Calibri" panose="020F0502020204030204" pitchFamily="34" charset="0"/>
        </a:defRPr>
      </a:lvl2pPr>
      <a:lvl3pPr marL="9144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3pPr>
      <a:lvl4pPr marL="13716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4pPr>
      <a:lvl5pPr marL="18288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1AB373-CFC7-C849-A174-915481BA7EC2}"/>
              </a:ext>
            </a:extLst>
          </p:cNvPr>
          <p:cNvPicPr>
            <a:picLocks noChangeAspect="1"/>
          </p:cNvPicPr>
          <p:nvPr userDrawn="1"/>
        </p:nvPicPr>
        <p:blipFill>
          <a:blip r:embed="rId9" cstate="screen">
            <a:extLst>
              <a:ext uri="{28A0092B-C50C-407E-A947-70E740481C1C}">
                <a14:useLocalDpi xmlns:a14="http://schemas.microsoft.com/office/drawing/2010/main" val="0"/>
              </a:ext>
            </a:extLst>
          </a:blip>
          <a:stretch>
            <a:fillRect/>
          </a:stretch>
        </p:blipFill>
        <p:spPr>
          <a:xfrm>
            <a:off x="10704512" y="260648"/>
            <a:ext cx="1224136" cy="1224136"/>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95" r:id="rId2"/>
    <p:sldLayoutId id="2147483696" r:id="rId3"/>
    <p:sldLayoutId id="2147483697" r:id="rId4"/>
    <p:sldLayoutId id="2147483698" r:id="rId5"/>
    <p:sldLayoutId id="2147483717" r:id="rId6"/>
    <p:sldLayoutId id="2147483718" r:id="rId7"/>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704D62-23FC-224F-B479-F741B27866FE}"/>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683293" y="260648"/>
            <a:ext cx="1266574" cy="1260000"/>
          </a:xfrm>
          <a:prstGeom prst="rect">
            <a:avLst/>
          </a:prstGeom>
        </p:spPr>
      </p:pic>
    </p:spTree>
    <p:extLst>
      <p:ext uri="{BB962C8B-B14F-4D97-AF65-F5344CB8AC3E}">
        <p14:creationId xmlns:p14="http://schemas.microsoft.com/office/powerpoint/2010/main" val="257728784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4" cstate="screen">
            <a:extLst>
              <a:ext uri="{28A0092B-C50C-407E-A947-70E740481C1C}">
                <a14:useLocalDpi xmlns:a14="http://schemas.microsoft.com/office/drawing/2010/main" val="0"/>
              </a:ext>
            </a:extLst>
          </a:blip>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4033649"/>
      </p:ext>
    </p:extLst>
  </p:cSld>
  <p:clrMap bg1="lt1" tx1="dk1" bg2="lt2" tx2="dk2" accent1="accent1" accent2="accent2" accent3="accent3" accent4="accent4" accent5="accent5" accent6="accent6" hlink="hlink" folHlink="folHlink"/>
  <p:sldLayoutIdLst>
    <p:sldLayoutId id="2147483703" r:id="rId1"/>
    <p:sldLayoutId id="2147483730" r:id="rId2"/>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7230335"/>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ideo" Target="https://www.youtube.com/embed/IL5YUCPyC5I?feature=oembed" TargetMode="Externa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ideo" Target="https://www.youtube.com/embed/3C1KTDag0ZA" TargetMode="External"/><Relationship Id="rId4" Type="http://schemas.openxmlformats.org/officeDocument/2006/relationships/image" Target="../media/image24.jpg"/></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39.emf"/><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38.emf"/><Relationship Id="rId5" Type="http://schemas.openxmlformats.org/officeDocument/2006/relationships/image" Target="../media/image37.png"/><Relationship Id="rId4" Type="http://schemas.openxmlformats.org/officeDocument/2006/relationships/image" Target="../media/image36.jpeg"/></Relationships>
</file>

<file path=ppt/slides/_rels/slide23.xml.rels><?xml version="1.0" encoding="UTF-8" standalone="yes"?>
<Relationships xmlns="http://schemas.openxmlformats.org/package/2006/relationships"><Relationship Id="rId3" Type="http://schemas.openxmlformats.org/officeDocument/2006/relationships/image" Target="../media/image40.tiff"/><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1.tiff"/></Relationships>
</file>

<file path=ppt/slides/_rels/slide24.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hyperlink" Target="https://youtu.be/-ZtjFIvA_fs" TargetMode="External"/><Relationship Id="rId7" Type="http://schemas.openxmlformats.org/officeDocument/2006/relationships/hyperlink" Target="https://youtu.be/DvOuc7cWXxc"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hyperlink" Target="https://youtu.be/qDu3JAjf-U0" TargetMode="External"/><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7.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6">
            <a:extLst>
              <a:ext uri="{FF2B5EF4-FFF2-40B4-BE49-F238E27FC236}">
                <a16:creationId xmlns:a16="http://schemas.microsoft.com/office/drawing/2014/main" id="{4A9BDAC7-397C-164A-A84F-9A78B8DF9823}"/>
              </a:ext>
            </a:extLst>
          </p:cNvPr>
          <p:cNvSpPr txBox="1">
            <a:spLocks noChangeArrowheads="1"/>
          </p:cNvSpPr>
          <p:nvPr/>
        </p:nvSpPr>
        <p:spPr bwMode="auto">
          <a:xfrm>
            <a:off x="548849" y="5301208"/>
            <a:ext cx="8499479" cy="57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120000"/>
              </a:lnSpc>
            </a:pPr>
            <a:r>
              <a:rPr lang="en-US" sz="2800" b="1" dirty="0">
                <a:solidFill>
                  <a:schemeClr val="bg1"/>
                </a:solidFill>
              </a:rPr>
              <a:t>Parent workshop: </a:t>
            </a:r>
            <a:r>
              <a:rPr lang="en-US" sz="2800" dirty="0">
                <a:solidFill>
                  <a:schemeClr val="bg1"/>
                </a:solidFill>
              </a:rPr>
              <a:t>Phonics and early reading</a:t>
            </a:r>
          </a:p>
        </p:txBody>
      </p:sp>
      <p:sp>
        <p:nvSpPr>
          <p:cNvPr id="4" name="TextBox 6">
            <a:extLst>
              <a:ext uri="{FF2B5EF4-FFF2-40B4-BE49-F238E27FC236}">
                <a16:creationId xmlns:a16="http://schemas.microsoft.com/office/drawing/2014/main" id="{73606950-956A-2146-9DAF-59766DE0859D}"/>
              </a:ext>
            </a:extLst>
          </p:cNvPr>
          <p:cNvSpPr txBox="1">
            <a:spLocks noChangeArrowheads="1"/>
          </p:cNvSpPr>
          <p:nvPr/>
        </p:nvSpPr>
        <p:spPr bwMode="auto">
          <a:xfrm>
            <a:off x="551384" y="4077072"/>
            <a:ext cx="4320480" cy="1288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80000"/>
              </a:lnSpc>
            </a:pPr>
            <a:r>
              <a:rPr lang="en-GB" altLang="en-US" sz="4800" b="1" dirty="0">
                <a:solidFill>
                  <a:schemeClr val="bg1"/>
                </a:solidFill>
              </a:rPr>
              <a:t>Teach reading: change lives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429987A-5DE9-0F4E-8665-7BDCAB35A580}"/>
              </a:ext>
            </a:extLst>
          </p:cNvPr>
          <p:cNvSpPr>
            <a:spLocks noGrp="1"/>
          </p:cNvSpPr>
          <p:nvPr>
            <p:ph type="body" sz="quarter" idx="10"/>
          </p:nvPr>
        </p:nvSpPr>
        <p:spPr/>
        <p:txBody>
          <a:bodyPr vert="horz" lIns="91440" tIns="45720" rIns="91440" bIns="45720" rtlCol="0">
            <a:normAutofit/>
          </a:bodyPr>
          <a:lstStyle/>
          <a:p>
            <a:pPr eaLnBrk="1" hangingPunct="1"/>
            <a:r>
              <a:rPr lang="en-US" sz="4200" dirty="0"/>
              <a:t>A love of reading is the biggest indicator of future academic success.</a:t>
            </a:r>
          </a:p>
          <a:p>
            <a:pPr eaLnBrk="1" hangingPunct="1"/>
            <a:r>
              <a:rPr lang="en-US" sz="1600" dirty="0"/>
              <a:t>OECD (</a:t>
            </a:r>
            <a:r>
              <a:rPr lang="en-GB" sz="1600" b="0" dirty="0"/>
              <a:t>The Organisation for Economic Co-operation and Development)</a:t>
            </a:r>
            <a:endParaRPr lang="en-US" sz="1600" dirty="0"/>
          </a:p>
        </p:txBody>
      </p:sp>
    </p:spTree>
    <p:extLst>
      <p:ext uri="{BB962C8B-B14F-4D97-AF65-F5344CB8AC3E}">
        <p14:creationId xmlns:p14="http://schemas.microsoft.com/office/powerpoint/2010/main" val="67611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D1E7C75-6C89-A249-A30C-CE8E70E36D13}"/>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623392" y="1916832"/>
            <a:ext cx="3600400" cy="4398659"/>
          </a:xfrm>
          <a:prstGeom prst="roundRect">
            <a:avLst>
              <a:gd name="adj" fmla="val 3335"/>
            </a:avLst>
          </a:prstGeom>
        </p:spPr>
      </p:pic>
      <p:pic>
        <p:nvPicPr>
          <p:cNvPr id="20" name="Picture 19">
            <a:extLst>
              <a:ext uri="{FF2B5EF4-FFF2-40B4-BE49-F238E27FC236}">
                <a16:creationId xmlns:a16="http://schemas.microsoft.com/office/drawing/2014/main" id="{F47BE807-306C-AB4D-9DBF-534B43CD6AC2}"/>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4367808" y="1916832"/>
            <a:ext cx="3600400" cy="4392488"/>
          </a:xfrm>
          <a:prstGeom prst="roundRect">
            <a:avLst>
              <a:gd name="adj" fmla="val 3996"/>
            </a:avLst>
          </a:prstGeom>
        </p:spPr>
      </p:pic>
      <p:pic>
        <p:nvPicPr>
          <p:cNvPr id="22" name="Picture 21">
            <a:extLst>
              <a:ext uri="{FF2B5EF4-FFF2-40B4-BE49-F238E27FC236}">
                <a16:creationId xmlns:a16="http://schemas.microsoft.com/office/drawing/2014/main" id="{9E34C08F-E545-904E-BA43-E68CEBDE484F}"/>
              </a:ext>
            </a:extLst>
          </p:cNvPr>
          <p:cNvPicPr>
            <a:picLocks/>
          </p:cNvPicPr>
          <p:nvPr/>
        </p:nvPicPr>
        <p:blipFill rotWithShape="1">
          <a:blip r:embed="rId5" cstate="screen">
            <a:extLst>
              <a:ext uri="{28A0092B-C50C-407E-A947-70E740481C1C}">
                <a14:useLocalDpi xmlns:a14="http://schemas.microsoft.com/office/drawing/2010/main" val="0"/>
              </a:ext>
            </a:extLst>
          </a:blip>
          <a:srcRect l="-100" r="-100"/>
          <a:stretch/>
        </p:blipFill>
        <p:spPr>
          <a:xfrm>
            <a:off x="8112224" y="1916832"/>
            <a:ext cx="3607200" cy="2088000"/>
          </a:xfrm>
          <a:prstGeom prst="roundRect">
            <a:avLst>
              <a:gd name="adj" fmla="val 4292"/>
            </a:avLst>
          </a:prstGeom>
        </p:spPr>
      </p:pic>
      <p:pic>
        <p:nvPicPr>
          <p:cNvPr id="24" name="Picture 23">
            <a:extLst>
              <a:ext uri="{FF2B5EF4-FFF2-40B4-BE49-F238E27FC236}">
                <a16:creationId xmlns:a16="http://schemas.microsoft.com/office/drawing/2014/main" id="{AFC6224D-9348-0849-A788-DC9043F0C84E}"/>
              </a:ext>
            </a:extLst>
          </p:cNvPr>
          <p:cNvPicPr>
            <a:picLocks noChangeAspect="1"/>
          </p:cNvPicPr>
          <p:nvPr/>
        </p:nvPicPr>
        <p:blipFill rotWithShape="1">
          <a:blip r:embed="rId6" cstate="screen">
            <a:extLst>
              <a:ext uri="{28A0092B-C50C-407E-A947-70E740481C1C}">
                <a14:useLocalDpi xmlns:a14="http://schemas.microsoft.com/office/drawing/2010/main" val="0"/>
              </a:ext>
            </a:extLst>
          </a:blip>
          <a:srcRect/>
          <a:stretch/>
        </p:blipFill>
        <p:spPr>
          <a:xfrm>
            <a:off x="8112224" y="4204795"/>
            <a:ext cx="3618402" cy="2088465"/>
          </a:xfrm>
          <a:prstGeom prst="roundRect">
            <a:avLst>
              <a:gd name="adj" fmla="val 4293"/>
            </a:avLst>
          </a:prstGeom>
        </p:spPr>
      </p:pic>
      <p:sp>
        <p:nvSpPr>
          <p:cNvPr id="7" name="Title 6">
            <a:extLst>
              <a:ext uri="{FF2B5EF4-FFF2-40B4-BE49-F238E27FC236}">
                <a16:creationId xmlns:a16="http://schemas.microsoft.com/office/drawing/2014/main" id="{A6FA5D5B-84DD-2045-95A0-148DB04A368C}"/>
              </a:ext>
            </a:extLst>
          </p:cNvPr>
          <p:cNvSpPr>
            <a:spLocks noGrp="1"/>
          </p:cNvSpPr>
          <p:nvPr>
            <p:ph type="title"/>
          </p:nvPr>
        </p:nvSpPr>
        <p:spPr>
          <a:xfrm>
            <a:off x="479376" y="332656"/>
            <a:ext cx="7003074" cy="1152128"/>
          </a:xfrm>
        </p:spPr>
        <p:txBody>
          <a:bodyPr/>
          <a:lstStyle/>
          <a:p>
            <a:r>
              <a:rPr lang="en-US" dirty="0"/>
              <a:t>How many times have you already read today?</a:t>
            </a:r>
          </a:p>
        </p:txBody>
      </p:sp>
    </p:spTree>
    <p:extLst>
      <p:ext uri="{BB962C8B-B14F-4D97-AF65-F5344CB8AC3E}">
        <p14:creationId xmlns:p14="http://schemas.microsoft.com/office/powerpoint/2010/main" val="4281160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AEEAEB-E0DF-A449-A551-5E1B66611776}"/>
              </a:ext>
            </a:extLst>
          </p:cNvPr>
          <p:cNvPicPr>
            <a:picLocks noChangeAspect="1"/>
          </p:cNvPicPr>
          <p:nvPr/>
        </p:nvPicPr>
        <p:blipFill>
          <a:blip r:embed="rId3">
            <a:alphaModFix amt="4000"/>
            <a:extLst>
              <a:ext uri="{28A0092B-C50C-407E-A947-70E740481C1C}">
                <a14:useLocalDpi xmlns:a14="http://schemas.microsoft.com/office/drawing/2010/main" val="0"/>
              </a:ext>
            </a:extLst>
          </a:blip>
          <a:stretch>
            <a:fillRect/>
          </a:stretch>
        </p:blipFill>
        <p:spPr>
          <a:xfrm>
            <a:off x="263352" y="-1179512"/>
            <a:ext cx="8556550" cy="8935311"/>
          </a:xfrm>
          <a:prstGeom prst="rect">
            <a:avLst/>
          </a:prstGeom>
        </p:spPr>
      </p:pic>
      <p:sp>
        <p:nvSpPr>
          <p:cNvPr id="2" name="TextBox 1">
            <a:extLst>
              <a:ext uri="{FF2B5EF4-FFF2-40B4-BE49-F238E27FC236}">
                <a16:creationId xmlns:a16="http://schemas.microsoft.com/office/drawing/2014/main" id="{3712E026-EBF9-F244-AF94-27B3DBD213F8}"/>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Phonics</a:t>
            </a:r>
          </a:p>
        </p:txBody>
      </p:sp>
    </p:spTree>
    <p:extLst>
      <p:ext uri="{BB962C8B-B14F-4D97-AF65-F5344CB8AC3E}">
        <p14:creationId xmlns:p14="http://schemas.microsoft.com/office/powerpoint/2010/main" val="2472348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4CC877-0EA2-492F-BCB9-D8060F38E73C}"/>
              </a:ext>
            </a:extLst>
          </p:cNvPr>
          <p:cNvSpPr>
            <a:spLocks noGrp="1"/>
          </p:cNvSpPr>
          <p:nvPr>
            <p:ph type="body" sz="quarter" idx="10"/>
          </p:nvPr>
        </p:nvSpPr>
        <p:spPr>
          <a:xfrm>
            <a:off x="479376" y="1916832"/>
            <a:ext cx="4392488" cy="4392488"/>
          </a:xfrm>
        </p:spPr>
        <p:txBody>
          <a:bodyPr lIns="91440" tIns="45720" rIns="91440" bIns="45720" anchor="ctr" anchorCtr="0"/>
          <a:lstStyle/>
          <a:p>
            <a:pPr marL="0" indent="0">
              <a:lnSpc>
                <a:spcPct val="100000"/>
              </a:lnSpc>
              <a:buNone/>
            </a:pPr>
            <a:r>
              <a:rPr lang="en-GB" dirty="0"/>
              <a:t>Our school has chosen </a:t>
            </a:r>
            <a:br>
              <a:rPr lang="en-GB" dirty="0"/>
            </a:br>
            <a:r>
              <a:rPr lang="en-GB" i="1" dirty="0"/>
              <a:t>Little </a:t>
            </a:r>
            <a:r>
              <a:rPr lang="en-GB" i="1" dirty="0" err="1"/>
              <a:t>Wandle</a:t>
            </a:r>
            <a:r>
              <a:rPr lang="en-GB" i="1" dirty="0"/>
              <a:t> Letters and Sounds Revised</a:t>
            </a:r>
            <a:r>
              <a:rPr lang="en-GB" dirty="0"/>
              <a:t> as our systematic, synthetic phonics (SSP) programme to teach early reading and spelling. </a:t>
            </a:r>
          </a:p>
        </p:txBody>
      </p:sp>
      <p:sp>
        <p:nvSpPr>
          <p:cNvPr id="3" name="Title 2">
            <a:extLst>
              <a:ext uri="{FF2B5EF4-FFF2-40B4-BE49-F238E27FC236}">
                <a16:creationId xmlns:a16="http://schemas.microsoft.com/office/drawing/2014/main" id="{FA31222B-A094-4C71-9CE9-75DB7035D263}"/>
              </a:ext>
            </a:extLst>
          </p:cNvPr>
          <p:cNvSpPr>
            <a:spLocks noGrp="1"/>
          </p:cNvSpPr>
          <p:nvPr>
            <p:ph type="title"/>
          </p:nvPr>
        </p:nvSpPr>
        <p:spPr>
          <a:xfrm>
            <a:off x="479376" y="332656"/>
            <a:ext cx="9793088" cy="1152128"/>
          </a:xfrm>
        </p:spPr>
        <p:txBody>
          <a:bodyPr/>
          <a:lstStyle/>
          <a:p>
            <a:r>
              <a:rPr lang="en-GB" dirty="0"/>
              <a:t>Little </a:t>
            </a:r>
            <a:r>
              <a:rPr lang="en-GB" dirty="0" err="1"/>
              <a:t>Wandle</a:t>
            </a:r>
            <a:r>
              <a:rPr lang="en-GB" dirty="0"/>
              <a:t> Letters and Sounds Revised</a:t>
            </a:r>
          </a:p>
        </p:txBody>
      </p:sp>
      <p:pic>
        <p:nvPicPr>
          <p:cNvPr id="5" name="Picture 4">
            <a:extLst>
              <a:ext uri="{FF2B5EF4-FFF2-40B4-BE49-F238E27FC236}">
                <a16:creationId xmlns:a16="http://schemas.microsoft.com/office/drawing/2014/main" id="{7A2F3643-1442-0E4E-8B4B-3F7E099963C7}"/>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5111603" y="1916832"/>
            <a:ext cx="6770092" cy="4248472"/>
          </a:xfrm>
          <a:prstGeom prst="roundRect">
            <a:avLst>
              <a:gd name="adj" fmla="val 2638"/>
            </a:avLst>
          </a:prstGeom>
        </p:spPr>
      </p:pic>
    </p:spTree>
    <p:extLst>
      <p:ext uri="{BB962C8B-B14F-4D97-AF65-F5344CB8AC3E}">
        <p14:creationId xmlns:p14="http://schemas.microsoft.com/office/powerpoint/2010/main" val="1769380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8A6BEE2-2F64-BA46-9BBF-202B6434A935}"/>
              </a:ext>
            </a:extLst>
          </p:cNvPr>
          <p:cNvSpPr>
            <a:spLocks noGrp="1"/>
          </p:cNvSpPr>
          <p:nvPr>
            <p:ph type="body" sz="quarter" idx="10"/>
          </p:nvPr>
        </p:nvSpPr>
        <p:spPr/>
        <p:txBody>
          <a:bodyPr/>
          <a:lstStyle/>
          <a:p>
            <a:pPr marL="0" indent="0">
              <a:buNone/>
            </a:pPr>
            <a:r>
              <a:rPr lang="en-GB" sz="4000" dirty="0"/>
              <a:t>making connections between the sounds of our spoken words and the letters that are used to write them down.</a:t>
            </a:r>
            <a:endParaRPr lang="en-US" sz="4000" dirty="0"/>
          </a:p>
        </p:txBody>
      </p:sp>
      <p:sp>
        <p:nvSpPr>
          <p:cNvPr id="3" name="Title 2">
            <a:extLst>
              <a:ext uri="{FF2B5EF4-FFF2-40B4-BE49-F238E27FC236}">
                <a16:creationId xmlns:a16="http://schemas.microsoft.com/office/drawing/2014/main" id="{1A6EAF36-1C4D-2840-A444-995DE43561D5}"/>
              </a:ext>
            </a:extLst>
          </p:cNvPr>
          <p:cNvSpPr>
            <a:spLocks noGrp="1"/>
          </p:cNvSpPr>
          <p:nvPr>
            <p:ph type="title" idx="4294967295"/>
          </p:nvPr>
        </p:nvSpPr>
        <p:spPr>
          <a:xfrm>
            <a:off x="263352" y="2348880"/>
            <a:ext cx="11665296" cy="864096"/>
          </a:xfrm>
          <a:prstGeom prst="rect">
            <a:avLst/>
          </a:prstGeom>
        </p:spPr>
        <p:txBody>
          <a:bodyPr/>
          <a:lstStyle/>
          <a:p>
            <a:pPr algn="ctr"/>
            <a:r>
              <a:rPr lang="en-US" sz="4000" b="1" dirty="0">
                <a:solidFill>
                  <a:schemeClr val="accent1"/>
                </a:solidFill>
              </a:rPr>
              <a:t>Phonics is:</a:t>
            </a:r>
          </a:p>
        </p:txBody>
      </p:sp>
    </p:spTree>
    <p:extLst>
      <p:ext uri="{BB962C8B-B14F-4D97-AF65-F5344CB8AC3E}">
        <p14:creationId xmlns:p14="http://schemas.microsoft.com/office/powerpoint/2010/main" val="1466559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76CA3B5-91E5-0C42-A06C-51710AD05C91}"/>
              </a:ext>
            </a:extLst>
          </p:cNvPr>
          <p:cNvSpPr>
            <a:spLocks noGrp="1"/>
          </p:cNvSpPr>
          <p:nvPr>
            <p:ph type="title"/>
          </p:nvPr>
        </p:nvSpPr>
        <p:spPr/>
        <p:txBody>
          <a:bodyPr/>
          <a:lstStyle/>
          <a:p>
            <a:r>
              <a:rPr lang="en-US" dirty="0"/>
              <a:t>Blending to read words</a:t>
            </a:r>
          </a:p>
        </p:txBody>
      </p:sp>
      <p:pic>
        <p:nvPicPr>
          <p:cNvPr id="4" name="Online Media 3" descr="How we teach blending">
            <a:hlinkClick r:id="" action="ppaction://media"/>
            <a:extLst>
              <a:ext uri="{FF2B5EF4-FFF2-40B4-BE49-F238E27FC236}">
                <a16:creationId xmlns:a16="http://schemas.microsoft.com/office/drawing/2014/main" id="{42797611-F16B-2043-A6FF-337038723033}"/>
              </a:ext>
            </a:extLst>
          </p:cNvPr>
          <p:cNvPicPr>
            <a:picLocks noRot="1" noChangeAspect="1"/>
          </p:cNvPicPr>
          <p:nvPr>
            <a:videoFile r:link="rId1"/>
          </p:nvPr>
        </p:nvPicPr>
        <p:blipFill>
          <a:blip r:embed="rId4"/>
          <a:stretch>
            <a:fillRect/>
          </a:stretch>
        </p:blipFill>
        <p:spPr>
          <a:xfrm>
            <a:off x="2510729" y="1844824"/>
            <a:ext cx="7170541" cy="4051356"/>
          </a:xfrm>
          <a:prstGeom prst="rect">
            <a:avLst/>
          </a:prstGeom>
        </p:spPr>
      </p:pic>
    </p:spTree>
    <p:extLst>
      <p:ext uri="{BB962C8B-B14F-4D97-AF65-F5344CB8AC3E}">
        <p14:creationId xmlns:p14="http://schemas.microsoft.com/office/powerpoint/2010/main" val="2939075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FF18DC-B9DE-FA47-9A8A-F3690285D807}"/>
              </a:ext>
            </a:extLst>
          </p:cNvPr>
          <p:cNvSpPr>
            <a:spLocks noGrp="1"/>
          </p:cNvSpPr>
          <p:nvPr>
            <p:ph type="title"/>
          </p:nvPr>
        </p:nvSpPr>
        <p:spPr/>
        <p:txBody>
          <a:bodyPr/>
          <a:lstStyle/>
          <a:p>
            <a:r>
              <a:rPr lang="en-US" dirty="0"/>
              <a:t>Terminology </a:t>
            </a:r>
          </a:p>
        </p:txBody>
      </p:sp>
      <p:sp>
        <p:nvSpPr>
          <p:cNvPr id="5" name="Rounded Rectangle 4">
            <a:extLst>
              <a:ext uri="{FF2B5EF4-FFF2-40B4-BE49-F238E27FC236}">
                <a16:creationId xmlns:a16="http://schemas.microsoft.com/office/drawing/2014/main" id="{1769BDE3-0AAC-A341-BB8F-73D178BFF921}"/>
              </a:ext>
            </a:extLst>
          </p:cNvPr>
          <p:cNvSpPr/>
          <p:nvPr/>
        </p:nvSpPr>
        <p:spPr>
          <a:xfrm>
            <a:off x="623392" y="213285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Phoneme</a:t>
            </a:r>
          </a:p>
        </p:txBody>
      </p:sp>
      <p:sp>
        <p:nvSpPr>
          <p:cNvPr id="6" name="Rounded Rectangle 5">
            <a:extLst>
              <a:ext uri="{FF2B5EF4-FFF2-40B4-BE49-F238E27FC236}">
                <a16:creationId xmlns:a16="http://schemas.microsoft.com/office/drawing/2014/main" id="{3120A5B3-E8CF-1645-AE51-E5574FE5F74F}"/>
              </a:ext>
            </a:extLst>
          </p:cNvPr>
          <p:cNvSpPr/>
          <p:nvPr/>
        </p:nvSpPr>
        <p:spPr>
          <a:xfrm>
            <a:off x="6888088" y="2103647"/>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Split vowel digraph </a:t>
            </a:r>
          </a:p>
        </p:txBody>
      </p:sp>
      <p:sp>
        <p:nvSpPr>
          <p:cNvPr id="7" name="Rounded Rectangle 6">
            <a:extLst>
              <a:ext uri="{FF2B5EF4-FFF2-40B4-BE49-F238E27FC236}">
                <a16:creationId xmlns:a16="http://schemas.microsoft.com/office/drawing/2014/main" id="{22408E65-6639-BF46-A2B1-8EE40CCA0AB0}"/>
              </a:ext>
            </a:extLst>
          </p:cNvPr>
          <p:cNvSpPr/>
          <p:nvPr/>
        </p:nvSpPr>
        <p:spPr>
          <a:xfrm>
            <a:off x="62339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Grapheme</a:t>
            </a:r>
          </a:p>
        </p:txBody>
      </p:sp>
      <p:sp>
        <p:nvSpPr>
          <p:cNvPr id="8" name="Rounded Rectangle 7">
            <a:extLst>
              <a:ext uri="{FF2B5EF4-FFF2-40B4-BE49-F238E27FC236}">
                <a16:creationId xmlns:a16="http://schemas.microsoft.com/office/drawing/2014/main" id="{E525C50B-ABA3-8E48-87FF-F6B23D6442BD}"/>
              </a:ext>
            </a:extLst>
          </p:cNvPr>
          <p:cNvSpPr/>
          <p:nvPr/>
        </p:nvSpPr>
        <p:spPr>
          <a:xfrm>
            <a:off x="6888088" y="3082550"/>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Blend </a:t>
            </a:r>
          </a:p>
        </p:txBody>
      </p:sp>
      <p:sp>
        <p:nvSpPr>
          <p:cNvPr id="9" name="Rounded Rectangle 8">
            <a:extLst>
              <a:ext uri="{FF2B5EF4-FFF2-40B4-BE49-F238E27FC236}">
                <a16:creationId xmlns:a16="http://schemas.microsoft.com/office/drawing/2014/main" id="{6A02456E-1619-6441-8838-4FAF7B95E8DE}"/>
              </a:ext>
            </a:extLst>
          </p:cNvPr>
          <p:cNvSpPr/>
          <p:nvPr/>
        </p:nvSpPr>
        <p:spPr>
          <a:xfrm>
            <a:off x="625082" y="41198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Digraph</a:t>
            </a:r>
          </a:p>
        </p:txBody>
      </p:sp>
      <p:sp>
        <p:nvSpPr>
          <p:cNvPr id="10" name="Rounded Rectangle 9">
            <a:extLst>
              <a:ext uri="{FF2B5EF4-FFF2-40B4-BE49-F238E27FC236}">
                <a16:creationId xmlns:a16="http://schemas.microsoft.com/office/drawing/2014/main" id="{D8CA016A-8FA6-964F-AB5B-6E97732A71F4}"/>
              </a:ext>
            </a:extLst>
          </p:cNvPr>
          <p:cNvSpPr/>
          <p:nvPr/>
        </p:nvSpPr>
        <p:spPr>
          <a:xfrm>
            <a:off x="6889778" y="4090662"/>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Segment</a:t>
            </a:r>
          </a:p>
        </p:txBody>
      </p:sp>
      <p:sp>
        <p:nvSpPr>
          <p:cNvPr id="11" name="Rounded Rectangle 10">
            <a:extLst>
              <a:ext uri="{FF2B5EF4-FFF2-40B4-BE49-F238E27FC236}">
                <a16:creationId xmlns:a16="http://schemas.microsoft.com/office/drawing/2014/main" id="{6CC4B300-839D-984F-AF8D-56FF7F67EB7F}"/>
              </a:ext>
            </a:extLst>
          </p:cNvPr>
          <p:cNvSpPr/>
          <p:nvPr/>
        </p:nvSpPr>
        <p:spPr>
          <a:xfrm>
            <a:off x="62339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Trigraph</a:t>
            </a:r>
          </a:p>
        </p:txBody>
      </p:sp>
    </p:spTree>
    <p:extLst>
      <p:ext uri="{BB962C8B-B14F-4D97-AF65-F5344CB8AC3E}">
        <p14:creationId xmlns:p14="http://schemas.microsoft.com/office/powerpoint/2010/main" val="761715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F3B3DD4-A689-7440-8390-D80792CB971D}"/>
              </a:ext>
            </a:extLst>
          </p:cNvPr>
          <p:cNvSpPr>
            <a:spLocks noGrp="1"/>
          </p:cNvSpPr>
          <p:nvPr>
            <p:ph type="title"/>
          </p:nvPr>
        </p:nvSpPr>
        <p:spPr/>
        <p:txBody>
          <a:bodyPr/>
          <a:lstStyle/>
          <a:p>
            <a:r>
              <a:rPr lang="en-US" dirty="0"/>
              <a:t>Teaching order </a:t>
            </a:r>
          </a:p>
        </p:txBody>
      </p:sp>
      <p:pic>
        <p:nvPicPr>
          <p:cNvPr id="7" name="Picture 6">
            <a:extLst>
              <a:ext uri="{FF2B5EF4-FFF2-40B4-BE49-F238E27FC236}">
                <a16:creationId xmlns:a16="http://schemas.microsoft.com/office/drawing/2014/main" id="{913398DB-F0B8-D14E-AAA3-50D22D96B9E5}"/>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6096000" y="3078291"/>
            <a:ext cx="4850928" cy="4176464"/>
          </a:xfrm>
          <a:prstGeom prst="roundRect">
            <a:avLst>
              <a:gd name="adj" fmla="val 2325"/>
            </a:avLst>
          </a:prstGeom>
          <a:effectLst>
            <a:glow rad="127000">
              <a:schemeClr val="tx1">
                <a:lumMod val="95000"/>
                <a:lumOff val="5000"/>
                <a:alpha val="10000"/>
              </a:schemeClr>
            </a:glow>
          </a:effectLst>
        </p:spPr>
      </p:pic>
      <p:pic>
        <p:nvPicPr>
          <p:cNvPr id="8" name="Picture 7">
            <a:extLst>
              <a:ext uri="{FF2B5EF4-FFF2-40B4-BE49-F238E27FC236}">
                <a16:creationId xmlns:a16="http://schemas.microsoft.com/office/drawing/2014/main" id="{F4908B15-A23E-CB47-8001-6496D25A91A2}"/>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767408" y="2060848"/>
            <a:ext cx="4850928" cy="5184576"/>
          </a:xfrm>
          <a:prstGeom prst="roundRect">
            <a:avLst>
              <a:gd name="adj" fmla="val 2530"/>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2500966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35600B1-8DEE-7042-8BB5-4711875F22B5}"/>
              </a:ext>
            </a:extLst>
          </p:cNvPr>
          <p:cNvSpPr>
            <a:spLocks noGrp="1"/>
          </p:cNvSpPr>
          <p:nvPr>
            <p:ph type="title"/>
          </p:nvPr>
        </p:nvSpPr>
        <p:spPr/>
        <p:txBody>
          <a:bodyPr/>
          <a:lstStyle/>
          <a:p>
            <a:r>
              <a:rPr lang="en-US" dirty="0"/>
              <a:t>Gradually your child learns the entire alphabetic code:</a:t>
            </a:r>
          </a:p>
        </p:txBody>
      </p:sp>
      <p:pic>
        <p:nvPicPr>
          <p:cNvPr id="8" name="Picture 7">
            <a:extLst>
              <a:ext uri="{FF2B5EF4-FFF2-40B4-BE49-F238E27FC236}">
                <a16:creationId xmlns:a16="http://schemas.microsoft.com/office/drawing/2014/main" id="{4DE1D942-2F2C-2E40-A7C5-F612F9DBAAE5}"/>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623392" y="2060848"/>
            <a:ext cx="4850928" cy="5423724"/>
          </a:xfrm>
          <a:prstGeom prst="roundRect">
            <a:avLst>
              <a:gd name="adj" fmla="val 3145"/>
            </a:avLst>
          </a:prstGeom>
          <a:effectLst>
            <a:glow rad="127000">
              <a:schemeClr val="tx1">
                <a:lumMod val="95000"/>
                <a:lumOff val="5000"/>
                <a:alpha val="10000"/>
              </a:schemeClr>
            </a:glow>
          </a:effectLst>
        </p:spPr>
      </p:pic>
      <p:pic>
        <p:nvPicPr>
          <p:cNvPr id="9" name="Picture 8">
            <a:extLst>
              <a:ext uri="{FF2B5EF4-FFF2-40B4-BE49-F238E27FC236}">
                <a16:creationId xmlns:a16="http://schemas.microsoft.com/office/drawing/2014/main" id="{6B1F0601-B503-5F43-8A03-877058285A17}"/>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6023992" y="2924944"/>
            <a:ext cx="4850928" cy="4487620"/>
          </a:xfrm>
          <a:prstGeom prst="roundRect">
            <a:avLst>
              <a:gd name="adj" fmla="val 3378"/>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475598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C1C3FB-22BE-674D-A0B5-A5145EBE509E}"/>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065980" y="2045703"/>
            <a:ext cx="2010312" cy="2876414"/>
          </a:xfrm>
          <a:prstGeom prst="rect">
            <a:avLst/>
          </a:prstGeom>
        </p:spPr>
      </p:pic>
      <p:pic>
        <p:nvPicPr>
          <p:cNvPr id="17" name="Picture 16">
            <a:extLst>
              <a:ext uri="{FF2B5EF4-FFF2-40B4-BE49-F238E27FC236}">
                <a16:creationId xmlns:a16="http://schemas.microsoft.com/office/drawing/2014/main" id="{BF8E5868-D84C-7545-A9F1-126E820F7CE1}"/>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571483" y="2045703"/>
            <a:ext cx="2057987" cy="2963819"/>
          </a:xfrm>
          <a:prstGeom prst="rect">
            <a:avLst/>
          </a:prstGeom>
        </p:spPr>
      </p:pic>
      <p:sp>
        <p:nvSpPr>
          <p:cNvPr id="2" name="Title 1">
            <a:extLst>
              <a:ext uri="{FF2B5EF4-FFF2-40B4-BE49-F238E27FC236}">
                <a16:creationId xmlns:a16="http://schemas.microsoft.com/office/drawing/2014/main" id="{B2790E23-9E32-574E-81CA-4278D9013B18}"/>
              </a:ext>
            </a:extLst>
          </p:cNvPr>
          <p:cNvSpPr>
            <a:spLocks noGrp="1"/>
          </p:cNvSpPr>
          <p:nvPr>
            <p:ph type="title"/>
          </p:nvPr>
        </p:nvSpPr>
        <p:spPr/>
        <p:txBody>
          <a:bodyPr/>
          <a:lstStyle/>
          <a:p>
            <a:r>
              <a:rPr lang="en-US" dirty="0"/>
              <a:t>How we make learning stick </a:t>
            </a:r>
          </a:p>
        </p:txBody>
      </p:sp>
      <p:sp>
        <p:nvSpPr>
          <p:cNvPr id="3" name="Text Placeholder 2">
            <a:extLst>
              <a:ext uri="{FF2B5EF4-FFF2-40B4-BE49-F238E27FC236}">
                <a16:creationId xmlns:a16="http://schemas.microsoft.com/office/drawing/2014/main" id="{EB749D0C-0D49-2F4F-BA24-28CF6B89B7FB}"/>
              </a:ext>
            </a:extLst>
          </p:cNvPr>
          <p:cNvSpPr>
            <a:spLocks noGrp="1"/>
          </p:cNvSpPr>
          <p:nvPr>
            <p:ph type="body" sz="quarter" idx="10"/>
          </p:nvPr>
        </p:nvSpPr>
        <p:spPr>
          <a:xfrm>
            <a:off x="2847253" y="2751060"/>
            <a:ext cx="1651150" cy="1675452"/>
          </a:xfrm>
        </p:spPr>
        <p:txBody>
          <a:bodyPr/>
          <a:lstStyle/>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endParaRPr lang="en-US" dirty="0"/>
          </a:p>
        </p:txBody>
      </p:sp>
      <p:pic>
        <p:nvPicPr>
          <p:cNvPr id="15" name="Picture 14" descr="A picture containing graphical user interface&#10;&#10;Description automatically generated">
            <a:extLst>
              <a:ext uri="{FF2B5EF4-FFF2-40B4-BE49-F238E27FC236}">
                <a16:creationId xmlns:a16="http://schemas.microsoft.com/office/drawing/2014/main" id="{5198A57D-E228-0A45-AF74-FCE2257B2AB8}"/>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7826755" y="2339556"/>
            <a:ext cx="2730514" cy="1716914"/>
          </a:xfrm>
          <a:prstGeom prst="rect">
            <a:avLst/>
          </a:prstGeom>
        </p:spPr>
      </p:pic>
      <p:pic>
        <p:nvPicPr>
          <p:cNvPr id="16" name="Picture 15" descr="A picture containing text&#10;&#10;Description automatically generated">
            <a:extLst>
              <a:ext uri="{FF2B5EF4-FFF2-40B4-BE49-F238E27FC236}">
                <a16:creationId xmlns:a16="http://schemas.microsoft.com/office/drawing/2014/main" id="{08427D23-5B97-BB49-9F61-1AAD3324AC4D}"/>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9120336" y="4221088"/>
            <a:ext cx="2730514" cy="1694565"/>
          </a:xfrm>
          <a:prstGeom prst="rect">
            <a:avLst/>
          </a:prstGeom>
        </p:spPr>
      </p:pic>
      <p:pic>
        <p:nvPicPr>
          <p:cNvPr id="5" name="Picture 4">
            <a:extLst>
              <a:ext uri="{FF2B5EF4-FFF2-40B4-BE49-F238E27FC236}">
                <a16:creationId xmlns:a16="http://schemas.microsoft.com/office/drawing/2014/main" id="{3A757EBA-D8DF-E442-AC59-BD3CEBCEB52E}"/>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5258850" y="3198013"/>
            <a:ext cx="2018257" cy="2908198"/>
          </a:xfrm>
          <a:prstGeom prst="rect">
            <a:avLst/>
          </a:prstGeom>
        </p:spPr>
      </p:pic>
      <p:pic>
        <p:nvPicPr>
          <p:cNvPr id="7" name="Picture 6">
            <a:extLst>
              <a:ext uri="{FF2B5EF4-FFF2-40B4-BE49-F238E27FC236}">
                <a16:creationId xmlns:a16="http://schemas.microsoft.com/office/drawing/2014/main" id="{3AE2143B-5B1E-3545-90B1-E9199C029DEA}"/>
              </a:ext>
            </a:extLst>
          </p:cNvPr>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1845033" y="3221851"/>
            <a:ext cx="2050041" cy="2884360"/>
          </a:xfrm>
          <a:prstGeom prst="rect">
            <a:avLst/>
          </a:prstGeom>
        </p:spPr>
      </p:pic>
    </p:spTree>
    <p:extLst>
      <p:ext uri="{BB962C8B-B14F-4D97-AF65-F5344CB8AC3E}">
        <p14:creationId xmlns:p14="http://schemas.microsoft.com/office/powerpoint/2010/main" val="1973199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CCB653-43CD-5E45-80A3-0B2B306C73C6}"/>
              </a:ext>
            </a:extLst>
          </p:cNvPr>
          <p:cNvPicPr>
            <a:picLocks noChangeAspect="1"/>
          </p:cNvPicPr>
          <p:nvPr/>
        </p:nvPicPr>
        <p:blipFill>
          <a:blip r:embed="rId3">
            <a:alphaModFix amt="4000"/>
            <a:extLst>
              <a:ext uri="{28A0092B-C50C-407E-A947-70E740481C1C}">
                <a14:useLocalDpi xmlns:a14="http://schemas.microsoft.com/office/drawing/2010/main" val="0"/>
              </a:ext>
            </a:extLst>
          </a:blip>
          <a:stretch>
            <a:fillRect/>
          </a:stretch>
        </p:blipFill>
        <p:spPr>
          <a:xfrm>
            <a:off x="263352" y="-1179512"/>
            <a:ext cx="8556550" cy="8935311"/>
          </a:xfrm>
          <a:prstGeom prst="rect">
            <a:avLst/>
          </a:prstGeom>
        </p:spPr>
      </p:pic>
      <p:sp>
        <p:nvSpPr>
          <p:cNvPr id="4" name="TextBox 3">
            <a:extLst>
              <a:ext uri="{FF2B5EF4-FFF2-40B4-BE49-F238E27FC236}">
                <a16:creationId xmlns:a16="http://schemas.microsoft.com/office/drawing/2014/main" id="{EA3E8739-0EDB-B444-A351-73F5CD537FEA}"/>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and spelling</a:t>
            </a:r>
          </a:p>
        </p:txBody>
      </p:sp>
    </p:spTree>
    <p:extLst>
      <p:ext uri="{BB962C8B-B14F-4D97-AF65-F5344CB8AC3E}">
        <p14:creationId xmlns:p14="http://schemas.microsoft.com/office/powerpoint/2010/main" val="3708247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1F0471-4A55-3846-B0BD-83140E2B4C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4137" y="1782133"/>
            <a:ext cx="3106041" cy="4444216"/>
          </a:xfrm>
          <a:prstGeom prst="rect">
            <a:avLst/>
          </a:prstGeom>
          <a:effectLst>
            <a:glow rad="127000">
              <a:schemeClr val="tx1">
                <a:alpha val="8000"/>
              </a:schemeClr>
            </a:glow>
          </a:effectLst>
        </p:spPr>
      </p:pic>
      <p:pic>
        <p:nvPicPr>
          <p:cNvPr id="6" name="Picture 5">
            <a:extLst>
              <a:ext uri="{FF2B5EF4-FFF2-40B4-BE49-F238E27FC236}">
                <a16:creationId xmlns:a16="http://schemas.microsoft.com/office/drawing/2014/main" id="{806C001C-814A-1848-A7E5-352D2F68FD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0891" y="1758400"/>
            <a:ext cx="3118317" cy="4493324"/>
          </a:xfrm>
          <a:prstGeom prst="rect">
            <a:avLst/>
          </a:prstGeom>
          <a:effectLst>
            <a:glow rad="127000">
              <a:schemeClr val="tx1">
                <a:alpha val="8000"/>
              </a:schemeClr>
            </a:glow>
          </a:effectLst>
        </p:spPr>
      </p:pic>
      <p:sp>
        <p:nvSpPr>
          <p:cNvPr id="3" name="Title 2">
            <a:extLst>
              <a:ext uri="{FF2B5EF4-FFF2-40B4-BE49-F238E27FC236}">
                <a16:creationId xmlns:a16="http://schemas.microsoft.com/office/drawing/2014/main" id="{26E2E055-D791-3148-ABD1-64385835A769}"/>
              </a:ext>
            </a:extLst>
          </p:cNvPr>
          <p:cNvSpPr>
            <a:spLocks noGrp="1"/>
          </p:cNvSpPr>
          <p:nvPr>
            <p:ph type="title"/>
          </p:nvPr>
        </p:nvSpPr>
        <p:spPr/>
        <p:txBody>
          <a:bodyPr/>
          <a:lstStyle/>
          <a:p>
            <a:r>
              <a:rPr lang="en-US" dirty="0"/>
              <a:t>Reading and spelling </a:t>
            </a:r>
          </a:p>
        </p:txBody>
      </p:sp>
    </p:spTree>
    <p:extLst>
      <p:ext uri="{BB962C8B-B14F-4D97-AF65-F5344CB8AC3E}">
        <p14:creationId xmlns:p14="http://schemas.microsoft.com/office/powerpoint/2010/main" val="2030589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545611C7-E0F5-DA44-85D0-52EBBAE9A918}"/>
              </a:ext>
            </a:extLst>
          </p:cNvPr>
          <p:cNvSpPr/>
          <p:nvPr/>
        </p:nvSpPr>
        <p:spPr>
          <a:xfrm>
            <a:off x="263352" y="1628800"/>
            <a:ext cx="11665296" cy="4968552"/>
          </a:xfrm>
          <a:prstGeom prst="roundRect">
            <a:avLst>
              <a:gd name="adj" fmla="val 4865"/>
            </a:avLst>
          </a:prstGeom>
          <a:solidFill>
            <a:schemeClr val="accent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A4451E03-CDAF-FD45-B0F4-36BD87D44AD0}"/>
              </a:ext>
            </a:extLst>
          </p:cNvPr>
          <p:cNvSpPr>
            <a:spLocks noGrp="1"/>
          </p:cNvSpPr>
          <p:nvPr>
            <p:ph type="body" sz="quarter" idx="10"/>
          </p:nvPr>
        </p:nvSpPr>
        <p:spPr>
          <a:xfrm>
            <a:off x="479376" y="2204864"/>
            <a:ext cx="5256584" cy="4392488"/>
          </a:xfrm>
        </p:spPr>
        <p:txBody>
          <a:bodyPr/>
          <a:lstStyle/>
          <a:p>
            <a:pPr marL="0" indent="0" algn="ctr">
              <a:buNone/>
            </a:pPr>
            <a:r>
              <a:rPr lang="en-US" sz="8000" u="sng" dirty="0">
                <a:solidFill>
                  <a:schemeClr val="accent2"/>
                </a:solidFill>
                <a:latin typeface="+mj-lt"/>
                <a:ea typeface="Sassoon Infant Rg" panose="02000503030000020003" pitchFamily="2" charset="0"/>
              </a:rPr>
              <a:t>sh</a:t>
            </a:r>
            <a:r>
              <a:rPr lang="en-US" sz="8000" dirty="0">
                <a:solidFill>
                  <a:schemeClr val="tx1"/>
                </a:solidFill>
                <a:latin typeface="+mj-lt"/>
                <a:ea typeface="Sassoon Infant Rg" panose="02000503030000020003" pitchFamily="2" charset="0"/>
              </a:rPr>
              <a:t>ell</a:t>
            </a:r>
          </a:p>
          <a:p>
            <a:pPr marL="0" indent="0" algn="ctr">
              <a:buNone/>
            </a:pPr>
            <a:r>
              <a:rPr lang="en-US" sz="8000" u="sng" dirty="0">
                <a:solidFill>
                  <a:schemeClr val="accent2"/>
                </a:solidFill>
                <a:latin typeface="+mj-lt"/>
                <a:ea typeface="Sassoon Infant Rg" panose="02000503030000020003" pitchFamily="2" charset="0"/>
              </a:rPr>
              <a:t>ch</a:t>
            </a:r>
            <a:r>
              <a:rPr lang="en-US" sz="8000" dirty="0">
                <a:solidFill>
                  <a:schemeClr val="tx1"/>
                </a:solidFill>
                <a:latin typeface="+mj-lt"/>
                <a:ea typeface="Sassoon Infant Rg" panose="02000503030000020003" pitchFamily="2" charset="0"/>
              </a:rPr>
              <a:t>ef</a:t>
            </a:r>
          </a:p>
          <a:p>
            <a:pPr marL="0" indent="0" algn="ctr">
              <a:buNone/>
            </a:pPr>
            <a:r>
              <a:rPr lang="en-US" sz="8000" dirty="0">
                <a:solidFill>
                  <a:schemeClr val="tx1"/>
                </a:solidFill>
                <a:latin typeface="+mj-lt"/>
                <a:ea typeface="Sassoon Infant Rg" panose="02000503030000020003" pitchFamily="2" charset="0"/>
              </a:rPr>
              <a:t>spe</a:t>
            </a:r>
            <a:r>
              <a:rPr lang="en-US" sz="8000" u="sng" dirty="0">
                <a:solidFill>
                  <a:schemeClr val="accent2"/>
                </a:solidFill>
                <a:latin typeface="+mj-lt"/>
                <a:ea typeface="Sassoon Infant Rg" panose="02000503030000020003" pitchFamily="2" charset="0"/>
              </a:rPr>
              <a:t>ci</a:t>
            </a:r>
            <a:r>
              <a:rPr lang="en-US" sz="8000" dirty="0">
                <a:solidFill>
                  <a:schemeClr val="tx1"/>
                </a:solidFill>
                <a:latin typeface="+mj-lt"/>
                <a:ea typeface="Sassoon Infant Rg" panose="02000503030000020003" pitchFamily="2" charset="0"/>
              </a:rPr>
              <a:t>al</a:t>
            </a:r>
            <a:endParaRPr lang="en-US" sz="9600" dirty="0">
              <a:solidFill>
                <a:schemeClr val="tx1"/>
              </a:solidFill>
              <a:latin typeface="+mj-lt"/>
              <a:ea typeface="Sassoon Infant Rg" panose="02000503030000020003" pitchFamily="2" charset="0"/>
            </a:endParaRPr>
          </a:p>
        </p:txBody>
      </p:sp>
      <p:sp>
        <p:nvSpPr>
          <p:cNvPr id="3" name="Title 2">
            <a:extLst>
              <a:ext uri="{FF2B5EF4-FFF2-40B4-BE49-F238E27FC236}">
                <a16:creationId xmlns:a16="http://schemas.microsoft.com/office/drawing/2014/main" id="{A089F851-6352-7342-953E-DB04AE7679B1}"/>
              </a:ext>
            </a:extLst>
          </p:cNvPr>
          <p:cNvSpPr>
            <a:spLocks noGrp="1"/>
          </p:cNvSpPr>
          <p:nvPr>
            <p:ph type="title"/>
          </p:nvPr>
        </p:nvSpPr>
        <p:spPr>
          <a:xfrm>
            <a:off x="479376" y="332656"/>
            <a:ext cx="9793088" cy="1152128"/>
          </a:xfrm>
        </p:spPr>
        <p:txBody>
          <a:bodyPr/>
          <a:lstStyle/>
          <a:p>
            <a:r>
              <a:rPr lang="en-US" dirty="0"/>
              <a:t>And all the different ways to write </a:t>
            </a:r>
            <a:br>
              <a:rPr lang="en-US" dirty="0"/>
            </a:br>
            <a:r>
              <a:rPr lang="en-US" dirty="0"/>
              <a:t>the phoneme </a:t>
            </a:r>
            <a:r>
              <a:rPr lang="en-US" dirty="0" err="1"/>
              <a:t>sh</a:t>
            </a:r>
            <a:r>
              <a:rPr lang="en-US" dirty="0"/>
              <a:t>:</a:t>
            </a:r>
          </a:p>
        </p:txBody>
      </p:sp>
      <p:sp>
        <p:nvSpPr>
          <p:cNvPr id="4" name="Text Placeholder 3">
            <a:extLst>
              <a:ext uri="{FF2B5EF4-FFF2-40B4-BE49-F238E27FC236}">
                <a16:creationId xmlns:a16="http://schemas.microsoft.com/office/drawing/2014/main" id="{7FC492CE-899C-294C-9F0C-49E8A7FC09DD}"/>
              </a:ext>
            </a:extLst>
          </p:cNvPr>
          <p:cNvSpPr>
            <a:spLocks noGrp="1"/>
          </p:cNvSpPr>
          <p:nvPr>
            <p:ph type="body" sz="quarter" idx="11"/>
          </p:nvPr>
        </p:nvSpPr>
        <p:spPr>
          <a:xfrm>
            <a:off x="6240016" y="2204864"/>
            <a:ext cx="5256584" cy="4392488"/>
          </a:xfrm>
        </p:spPr>
        <p:txBody>
          <a:bodyPr/>
          <a:lstStyle/>
          <a:p>
            <a:pPr marL="0" indent="0" algn="ctr">
              <a:buNone/>
            </a:pPr>
            <a:r>
              <a:rPr lang="en-US" sz="8000" dirty="0">
                <a:solidFill>
                  <a:schemeClr val="tx1"/>
                </a:solidFill>
                <a:latin typeface="+mj-lt"/>
                <a:ea typeface="Sassoon Infant Rg" panose="02000503030000020003" pitchFamily="2" charset="0"/>
              </a:rPr>
              <a:t>cap</a:t>
            </a:r>
            <a:r>
              <a:rPr lang="en-US" sz="8000" u="sng" dirty="0">
                <a:solidFill>
                  <a:schemeClr val="accent2"/>
                </a:solidFill>
                <a:latin typeface="+mj-lt"/>
                <a:ea typeface="Sassoon Infant Rg" panose="02000503030000020003" pitchFamily="2" charset="0"/>
              </a:rPr>
              <a:t>ti</a:t>
            </a:r>
            <a:r>
              <a:rPr lang="en-US" sz="8000" dirty="0">
                <a:solidFill>
                  <a:schemeClr val="tx1"/>
                </a:solidFill>
                <a:latin typeface="+mj-lt"/>
                <a:ea typeface="Sassoon Infant Rg" panose="02000503030000020003" pitchFamily="2" charset="0"/>
              </a:rPr>
              <a:t>on</a:t>
            </a:r>
          </a:p>
          <a:p>
            <a:pPr marL="0" indent="0" algn="ctr">
              <a:buNone/>
            </a:pPr>
            <a:r>
              <a:rPr lang="en-US" sz="8000" dirty="0">
                <a:solidFill>
                  <a:schemeClr val="tx1"/>
                </a:solidFill>
                <a:latin typeface="+mj-lt"/>
                <a:ea typeface="Sassoon Infant Rg" panose="02000503030000020003" pitchFamily="2" charset="0"/>
              </a:rPr>
              <a:t>man</a:t>
            </a:r>
            <a:r>
              <a:rPr lang="en-US" sz="8000" u="sng" dirty="0">
                <a:solidFill>
                  <a:schemeClr val="accent2"/>
                </a:solidFill>
                <a:latin typeface="+mj-lt"/>
                <a:ea typeface="Sassoon Infant Rg" panose="02000503030000020003" pitchFamily="2" charset="0"/>
              </a:rPr>
              <a:t>si</a:t>
            </a:r>
            <a:r>
              <a:rPr lang="en-US" sz="8000" dirty="0">
                <a:solidFill>
                  <a:schemeClr val="tx1"/>
                </a:solidFill>
                <a:latin typeface="+mj-lt"/>
                <a:ea typeface="Sassoon Infant Rg" panose="02000503030000020003" pitchFamily="2" charset="0"/>
              </a:rPr>
              <a:t>on</a:t>
            </a:r>
          </a:p>
          <a:p>
            <a:pPr marL="0" indent="0" algn="ctr">
              <a:buNone/>
            </a:pPr>
            <a:r>
              <a:rPr lang="en-US" sz="8000" dirty="0">
                <a:solidFill>
                  <a:schemeClr val="tx1"/>
                </a:solidFill>
                <a:latin typeface="+mj-lt"/>
                <a:ea typeface="Sassoon Infant Rg" panose="02000503030000020003" pitchFamily="2" charset="0"/>
              </a:rPr>
              <a:t>pa</a:t>
            </a:r>
            <a:r>
              <a:rPr lang="en-US" sz="8000" u="sng" dirty="0">
                <a:solidFill>
                  <a:schemeClr val="accent2"/>
                </a:solidFill>
                <a:latin typeface="+mj-lt"/>
                <a:ea typeface="Sassoon Infant Rg" panose="02000503030000020003" pitchFamily="2" charset="0"/>
              </a:rPr>
              <a:t>ssi</a:t>
            </a:r>
            <a:r>
              <a:rPr lang="en-US" sz="8000" dirty="0">
                <a:solidFill>
                  <a:schemeClr val="tx1"/>
                </a:solidFill>
                <a:latin typeface="+mj-lt"/>
                <a:ea typeface="Sassoon Infant Rg" panose="02000503030000020003" pitchFamily="2" charset="0"/>
              </a:rPr>
              <a:t>on</a:t>
            </a:r>
          </a:p>
        </p:txBody>
      </p:sp>
    </p:spTree>
    <p:extLst>
      <p:ext uri="{BB962C8B-B14F-4D97-AF65-F5344CB8AC3E}">
        <p14:creationId xmlns:p14="http://schemas.microsoft.com/office/powerpoint/2010/main" val="3322292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9A5F2C-AD7F-CF4C-9D4C-AD07FF3F812C}"/>
              </a:ext>
            </a:extLst>
          </p:cNvPr>
          <p:cNvSpPr>
            <a:spLocks noGrp="1"/>
          </p:cNvSpPr>
          <p:nvPr>
            <p:ph type="title"/>
          </p:nvPr>
        </p:nvSpPr>
        <p:spPr>
          <a:prstGeom prst="rect">
            <a:avLst/>
          </a:prstGeom>
        </p:spPr>
        <p:txBody>
          <a:bodyPr/>
          <a:lstStyle/>
          <a:p>
            <a:r>
              <a:rPr lang="en-US" dirty="0"/>
              <a:t>Tricky words </a:t>
            </a:r>
          </a:p>
        </p:txBody>
      </p:sp>
      <p:pic>
        <p:nvPicPr>
          <p:cNvPr id="5" name="3C1KTDag0ZA"/>
          <p:cNvPicPr>
            <a:picLocks noRot="1" noChangeAspect="1"/>
          </p:cNvPicPr>
          <p:nvPr>
            <a:videoFile r:link="rId1"/>
          </p:nvPr>
        </p:nvPicPr>
        <p:blipFill>
          <a:blip r:embed="rId4">
            <a:extLst>
              <a:ext uri="{28A0092B-C50C-407E-A947-70E740481C1C}">
                <a14:useLocalDpi xmlns:a14="http://schemas.microsoft.com/office/drawing/2010/main" val="0"/>
              </a:ext>
            </a:extLst>
          </a:blip>
          <a:stretch>
            <a:fillRect/>
          </a:stretch>
        </p:blipFill>
        <p:spPr>
          <a:xfrm>
            <a:off x="2207568" y="1921886"/>
            <a:ext cx="7614592" cy="4129084"/>
          </a:xfrm>
          <a:prstGeom prst="rect">
            <a:avLst/>
          </a:prstGeom>
          <a:noFill/>
          <a:ln>
            <a:noFill/>
          </a:ln>
        </p:spPr>
      </p:pic>
    </p:spTree>
    <p:extLst>
      <p:ext uri="{BB962C8B-B14F-4D97-AF65-F5344CB8AC3E}">
        <p14:creationId xmlns:p14="http://schemas.microsoft.com/office/powerpoint/2010/main" val="3765306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cTn>
                <p:tgtEl>
                  <p:spTgt spid="5"/>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C732A3-851D-D049-AD06-5F1AF59A655A}"/>
              </a:ext>
            </a:extLst>
          </p:cNvPr>
          <p:cNvSpPr>
            <a:spLocks noGrp="1"/>
          </p:cNvSpPr>
          <p:nvPr>
            <p:ph type="body" sz="quarter" idx="10"/>
          </p:nvPr>
        </p:nvSpPr>
        <p:spPr>
          <a:xfrm>
            <a:off x="479376" y="2564904"/>
            <a:ext cx="4176464" cy="3744416"/>
          </a:xfrm>
        </p:spPr>
        <p:txBody>
          <a:bodyPr/>
          <a:lstStyle/>
          <a:p>
            <a:r>
              <a:rPr lang="en-US" sz="3200" dirty="0">
                <a:solidFill>
                  <a:schemeClr val="tx1"/>
                </a:solidFill>
              </a:rPr>
              <a:t>Say the word.</a:t>
            </a:r>
          </a:p>
          <a:p>
            <a:r>
              <a:rPr lang="en-US" sz="3200" dirty="0">
                <a:solidFill>
                  <a:schemeClr val="tx1"/>
                </a:solidFill>
              </a:rPr>
              <a:t>Segment the sounds.</a:t>
            </a:r>
          </a:p>
          <a:p>
            <a:r>
              <a:rPr lang="en-US" sz="3200" dirty="0">
                <a:solidFill>
                  <a:schemeClr val="tx1"/>
                </a:solidFill>
              </a:rPr>
              <a:t>Count the sounds.</a:t>
            </a:r>
          </a:p>
          <a:p>
            <a:r>
              <a:rPr lang="en-US" sz="3200" dirty="0">
                <a:solidFill>
                  <a:schemeClr val="tx1"/>
                </a:solidFill>
              </a:rPr>
              <a:t>Write them down.</a:t>
            </a:r>
          </a:p>
        </p:txBody>
      </p:sp>
      <p:sp>
        <p:nvSpPr>
          <p:cNvPr id="3" name="Title 2">
            <a:extLst>
              <a:ext uri="{FF2B5EF4-FFF2-40B4-BE49-F238E27FC236}">
                <a16:creationId xmlns:a16="http://schemas.microsoft.com/office/drawing/2014/main" id="{ECFA671A-2241-5149-A2E4-B0A940F120BA}"/>
              </a:ext>
            </a:extLst>
          </p:cNvPr>
          <p:cNvSpPr>
            <a:spLocks noGrp="1"/>
          </p:cNvSpPr>
          <p:nvPr>
            <p:ph type="title"/>
          </p:nvPr>
        </p:nvSpPr>
        <p:spPr/>
        <p:txBody>
          <a:bodyPr/>
          <a:lstStyle/>
          <a:p>
            <a:r>
              <a:rPr lang="en-US" dirty="0"/>
              <a:t>Spelling</a:t>
            </a:r>
          </a:p>
        </p:txBody>
      </p:sp>
      <p:pic>
        <p:nvPicPr>
          <p:cNvPr id="5" name="Picture 4" descr="A picture containing person, indoor, wall&#10;&#10;Description automatically generated">
            <a:extLst>
              <a:ext uri="{FF2B5EF4-FFF2-40B4-BE49-F238E27FC236}">
                <a16:creationId xmlns:a16="http://schemas.microsoft.com/office/drawing/2014/main" id="{70A18597-D3C0-654D-A58C-597972A3327B}"/>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891253" y="1801214"/>
            <a:ext cx="6741316" cy="4490459"/>
          </a:xfrm>
          <a:prstGeom prst="roundRect">
            <a:avLst>
              <a:gd name="adj" fmla="val 3608"/>
            </a:avLst>
          </a:prstGeom>
        </p:spPr>
      </p:pic>
    </p:spTree>
    <p:extLst>
      <p:ext uri="{BB962C8B-B14F-4D97-AF65-F5344CB8AC3E}">
        <p14:creationId xmlns:p14="http://schemas.microsoft.com/office/powerpoint/2010/main" val="996933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351040A-DED0-A14E-B28C-624AD9D538C8}"/>
              </a:ext>
            </a:extLst>
          </p:cNvPr>
          <p:cNvSpPr>
            <a:spLocks noGrp="1"/>
          </p:cNvSpPr>
          <p:nvPr>
            <p:ph type="body" sz="quarter" idx="10"/>
          </p:nvPr>
        </p:nvSpPr>
        <p:spPr>
          <a:xfrm>
            <a:off x="449982" y="2861472"/>
            <a:ext cx="5616624" cy="3393038"/>
          </a:xfrm>
        </p:spPr>
        <p:txBody>
          <a:bodyPr/>
          <a:lstStyle/>
          <a:p>
            <a:pPr marL="0" indent="0">
              <a:buNone/>
            </a:pPr>
            <a:r>
              <a:rPr lang="en-GB" b="1" dirty="0">
                <a:solidFill>
                  <a:schemeClr val="tx2"/>
                </a:solidFill>
              </a:rPr>
              <a:t>Reading practice sessions are: </a:t>
            </a:r>
          </a:p>
          <a:p>
            <a:r>
              <a:rPr lang="en-GB" dirty="0">
                <a:solidFill>
                  <a:schemeClr val="tx1"/>
                </a:solidFill>
              </a:rPr>
              <a:t>daily </a:t>
            </a:r>
          </a:p>
          <a:p>
            <a:r>
              <a:rPr lang="en-GB" dirty="0">
                <a:solidFill>
                  <a:schemeClr val="tx1"/>
                </a:solidFill>
              </a:rPr>
              <a:t>taught by a trained teacher/teaching assistant</a:t>
            </a:r>
          </a:p>
          <a:p>
            <a:r>
              <a:rPr lang="en-GB" dirty="0">
                <a:solidFill>
                  <a:schemeClr val="tx1"/>
                </a:solidFill>
              </a:rPr>
              <a:t>taught in small groups.</a:t>
            </a:r>
            <a:endParaRPr lang="en-US" dirty="0">
              <a:solidFill>
                <a:schemeClr val="tx1"/>
              </a:solidFill>
            </a:endParaRPr>
          </a:p>
        </p:txBody>
      </p:sp>
      <p:sp>
        <p:nvSpPr>
          <p:cNvPr id="5" name="Title 4">
            <a:extLst>
              <a:ext uri="{FF2B5EF4-FFF2-40B4-BE49-F238E27FC236}">
                <a16:creationId xmlns:a16="http://schemas.microsoft.com/office/drawing/2014/main" id="{EE6CCD5B-D6D2-5041-8332-77F5BAF0AECB}"/>
              </a:ext>
            </a:extLst>
          </p:cNvPr>
          <p:cNvSpPr>
            <a:spLocks noGrp="1"/>
          </p:cNvSpPr>
          <p:nvPr>
            <p:ph type="title"/>
          </p:nvPr>
        </p:nvSpPr>
        <p:spPr/>
        <p:txBody>
          <a:bodyPr/>
          <a:lstStyle/>
          <a:p>
            <a:r>
              <a:rPr lang="en-US" dirty="0"/>
              <a:t>How do we teach reading in books?</a:t>
            </a:r>
          </a:p>
        </p:txBody>
      </p:sp>
      <p:pic>
        <p:nvPicPr>
          <p:cNvPr id="3" name="Picture 2">
            <a:extLst>
              <a:ext uri="{FF2B5EF4-FFF2-40B4-BE49-F238E27FC236}">
                <a16:creationId xmlns:a16="http://schemas.microsoft.com/office/drawing/2014/main" id="{77B147FC-1694-9447-A316-7C4CB62A97E3}"/>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6456040" y="1717880"/>
            <a:ext cx="2402504" cy="2287184"/>
          </a:xfrm>
          <a:prstGeom prst="rect">
            <a:avLst/>
          </a:prstGeom>
          <a:effectLst>
            <a:glow rad="127000">
              <a:schemeClr val="tx1">
                <a:alpha val="4000"/>
              </a:schemeClr>
            </a:glow>
          </a:effectLst>
        </p:spPr>
      </p:pic>
      <p:pic>
        <p:nvPicPr>
          <p:cNvPr id="4" name="Picture 3">
            <a:extLst>
              <a:ext uri="{FF2B5EF4-FFF2-40B4-BE49-F238E27FC236}">
                <a16:creationId xmlns:a16="http://schemas.microsoft.com/office/drawing/2014/main" id="{067C3C28-D01B-D74A-94F9-1B7CEC780EA9}"/>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6456040" y="4166152"/>
            <a:ext cx="2402504" cy="2287184"/>
          </a:xfrm>
          <a:prstGeom prst="rect">
            <a:avLst/>
          </a:prstGeom>
          <a:effectLst>
            <a:glow rad="127000">
              <a:schemeClr val="tx1">
                <a:alpha val="4000"/>
              </a:schemeClr>
            </a:glow>
          </a:effectLst>
        </p:spPr>
      </p:pic>
      <p:pic>
        <p:nvPicPr>
          <p:cNvPr id="7" name="Picture 6">
            <a:extLst>
              <a:ext uri="{FF2B5EF4-FFF2-40B4-BE49-F238E27FC236}">
                <a16:creationId xmlns:a16="http://schemas.microsoft.com/office/drawing/2014/main" id="{E0D0F2AB-F254-3144-A68D-A0290C5B4D35}"/>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9066955" y="2556242"/>
            <a:ext cx="2504138" cy="3085098"/>
          </a:xfrm>
          <a:prstGeom prst="rect">
            <a:avLst/>
          </a:prstGeom>
          <a:effectLst>
            <a:glow rad="127000">
              <a:schemeClr val="tx1">
                <a:alpha val="4000"/>
              </a:schemeClr>
            </a:glow>
          </a:effectLst>
        </p:spPr>
      </p:pic>
    </p:spTree>
    <p:extLst>
      <p:ext uri="{BB962C8B-B14F-4D97-AF65-F5344CB8AC3E}">
        <p14:creationId xmlns:p14="http://schemas.microsoft.com/office/powerpoint/2010/main" val="3028656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3699B1BC-E66A-8E40-B1ED-E79D03D2F8BC}"/>
              </a:ext>
            </a:extLst>
          </p:cNvPr>
          <p:cNvSpPr txBox="1">
            <a:spLocks/>
          </p:cNvSpPr>
          <p:nvPr/>
        </p:nvSpPr>
        <p:spPr>
          <a:xfrm>
            <a:off x="263352" y="332656"/>
            <a:ext cx="9937104" cy="1152128"/>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endParaRPr lang="en-US" dirty="0"/>
          </a:p>
        </p:txBody>
      </p:sp>
      <p:pic>
        <p:nvPicPr>
          <p:cNvPr id="12" name="Picture 11" descr="A picture containing table&#10;&#10;Description automatically generated">
            <a:extLst>
              <a:ext uri="{FF2B5EF4-FFF2-40B4-BE49-F238E27FC236}">
                <a16:creationId xmlns:a16="http://schemas.microsoft.com/office/drawing/2014/main" id="{ACEDA292-F7DD-6A4A-B156-4DBE2EFF8EE5}"/>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609950" y="2086205"/>
            <a:ext cx="4348233" cy="3816423"/>
          </a:xfrm>
          <a:prstGeom prst="roundRect">
            <a:avLst>
              <a:gd name="adj" fmla="val 3343"/>
            </a:avLst>
          </a:prstGeom>
          <a:effectLst>
            <a:glow rad="127000">
              <a:schemeClr val="tx1">
                <a:lumMod val="95000"/>
                <a:lumOff val="5000"/>
                <a:alpha val="9000"/>
              </a:schemeClr>
            </a:glow>
          </a:effectLst>
        </p:spPr>
      </p:pic>
      <p:sp>
        <p:nvSpPr>
          <p:cNvPr id="4" name="Title 3">
            <a:extLst>
              <a:ext uri="{FF2B5EF4-FFF2-40B4-BE49-F238E27FC236}">
                <a16:creationId xmlns:a16="http://schemas.microsoft.com/office/drawing/2014/main" id="{8481A8C2-E3D2-5A46-8FC1-D043DCBCF8E8}"/>
              </a:ext>
            </a:extLst>
          </p:cNvPr>
          <p:cNvSpPr>
            <a:spLocks noGrp="1"/>
          </p:cNvSpPr>
          <p:nvPr>
            <p:ph type="title"/>
          </p:nvPr>
        </p:nvSpPr>
        <p:spPr>
          <a:xfrm>
            <a:off x="479376" y="332656"/>
            <a:ext cx="8064896" cy="1152128"/>
          </a:xfrm>
        </p:spPr>
        <p:txBody>
          <a:bodyPr/>
          <a:lstStyle/>
          <a:p>
            <a:r>
              <a:rPr lang="en-US" dirty="0"/>
              <a:t>We use assessment to match your child the right level of book</a:t>
            </a:r>
          </a:p>
        </p:txBody>
      </p:sp>
      <p:cxnSp>
        <p:nvCxnSpPr>
          <p:cNvPr id="5" name="Straight Arrow Connector 4">
            <a:extLst>
              <a:ext uri="{FF2B5EF4-FFF2-40B4-BE49-F238E27FC236}">
                <a16:creationId xmlns:a16="http://schemas.microsoft.com/office/drawing/2014/main" id="{D9C6E763-81F8-0149-844B-F8C29823E5E5}"/>
              </a:ext>
            </a:extLst>
          </p:cNvPr>
          <p:cNvCxnSpPr/>
          <p:nvPr/>
        </p:nvCxnSpPr>
        <p:spPr>
          <a:xfrm>
            <a:off x="5447928" y="4064263"/>
            <a:ext cx="936104" cy="0"/>
          </a:xfrm>
          <a:prstGeom prst="straightConnector1">
            <a:avLst/>
          </a:prstGeom>
          <a:ln w="47625">
            <a:tailEnd type="arrow" w="lg" len="med"/>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2F30DC56-E8C1-D645-98C1-6E00FC34C62D}"/>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6812737" y="2132856"/>
            <a:ext cx="2795209" cy="2638677"/>
          </a:xfrm>
          <a:prstGeom prst="rect">
            <a:avLst/>
          </a:prstGeom>
          <a:effectLst>
            <a:glow rad="127000">
              <a:schemeClr val="tx1">
                <a:lumMod val="95000"/>
                <a:lumOff val="5000"/>
                <a:alpha val="9000"/>
              </a:schemeClr>
            </a:glow>
          </a:effectLst>
        </p:spPr>
      </p:pic>
      <p:pic>
        <p:nvPicPr>
          <p:cNvPr id="8" name="Picture 7">
            <a:extLst>
              <a:ext uri="{FF2B5EF4-FFF2-40B4-BE49-F238E27FC236}">
                <a16:creationId xmlns:a16="http://schemas.microsoft.com/office/drawing/2014/main" id="{39CEA57A-E6D7-224E-8818-48078F7E71D9}"/>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7533312" y="2739334"/>
            <a:ext cx="2795209" cy="2649858"/>
          </a:xfrm>
          <a:prstGeom prst="rect">
            <a:avLst/>
          </a:prstGeom>
          <a:effectLst>
            <a:glow rad="127000">
              <a:schemeClr val="tx1">
                <a:lumMod val="95000"/>
                <a:lumOff val="5000"/>
                <a:alpha val="9000"/>
              </a:schemeClr>
            </a:glow>
          </a:effectLst>
        </p:spPr>
      </p:pic>
      <p:pic>
        <p:nvPicPr>
          <p:cNvPr id="9" name="Picture 8">
            <a:extLst>
              <a:ext uri="{FF2B5EF4-FFF2-40B4-BE49-F238E27FC236}">
                <a16:creationId xmlns:a16="http://schemas.microsoft.com/office/drawing/2014/main" id="{19B803DF-37BD-0746-AD9F-AB2ECF12F554}"/>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8241582" y="3253987"/>
            <a:ext cx="2795209" cy="2649858"/>
          </a:xfrm>
          <a:prstGeom prst="rect">
            <a:avLst/>
          </a:prstGeom>
          <a:effectLst>
            <a:glow rad="127000">
              <a:schemeClr val="tx1">
                <a:lumMod val="95000"/>
                <a:lumOff val="5000"/>
                <a:alpha val="9000"/>
              </a:schemeClr>
            </a:glow>
          </a:effectLst>
        </p:spPr>
      </p:pic>
    </p:spTree>
    <p:extLst>
      <p:ext uri="{BB962C8B-B14F-4D97-AF65-F5344CB8AC3E}">
        <p14:creationId xmlns:p14="http://schemas.microsoft.com/office/powerpoint/2010/main" val="322712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hild writing on a piece of paper&#10;&#10;Description automatically generated with medium confidence">
            <a:extLst>
              <a:ext uri="{FF2B5EF4-FFF2-40B4-BE49-F238E27FC236}">
                <a16:creationId xmlns:a16="http://schemas.microsoft.com/office/drawing/2014/main" id="{D6DFDD0E-EB92-DD41-92A6-796144DC9035}"/>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5951984" y="1968267"/>
            <a:ext cx="5760639" cy="3909005"/>
          </a:xfrm>
          <a:prstGeom prst="roundRect">
            <a:avLst>
              <a:gd name="adj" fmla="val 4317"/>
            </a:avLst>
          </a:prstGeom>
        </p:spPr>
      </p:pic>
      <p:sp>
        <p:nvSpPr>
          <p:cNvPr id="2" name="Text Placeholder 1">
            <a:extLst>
              <a:ext uri="{FF2B5EF4-FFF2-40B4-BE49-F238E27FC236}">
                <a16:creationId xmlns:a16="http://schemas.microsoft.com/office/drawing/2014/main" id="{7C31C409-33E5-0C4B-8076-B55700B80BF1}"/>
              </a:ext>
            </a:extLst>
          </p:cNvPr>
          <p:cNvSpPr>
            <a:spLocks noGrp="1"/>
          </p:cNvSpPr>
          <p:nvPr>
            <p:ph type="body" sz="quarter" idx="10"/>
          </p:nvPr>
        </p:nvSpPr>
        <p:spPr>
          <a:xfrm>
            <a:off x="479376" y="1916832"/>
            <a:ext cx="5328592" cy="4392488"/>
          </a:xfrm>
        </p:spPr>
        <p:txBody>
          <a:bodyPr/>
          <a:lstStyle/>
          <a:p>
            <a:pPr marL="0" indent="0">
              <a:buNone/>
            </a:pPr>
            <a:r>
              <a:rPr lang="en-US" sz="2400" b="1" dirty="0">
                <a:solidFill>
                  <a:schemeClr val="accent2"/>
                </a:solidFill>
              </a:rPr>
              <a:t>This means that your child should: </a:t>
            </a:r>
          </a:p>
          <a:p>
            <a:r>
              <a:rPr lang="en-US" sz="2400" dirty="0">
                <a:solidFill>
                  <a:schemeClr val="tx1">
                    <a:lumMod val="85000"/>
                    <a:lumOff val="15000"/>
                  </a:schemeClr>
                </a:solidFill>
              </a:rPr>
              <a:t>Know all the sounds and tricky words in their phonics book well</a:t>
            </a:r>
          </a:p>
          <a:p>
            <a:r>
              <a:rPr lang="en-US" sz="2400" dirty="0">
                <a:solidFill>
                  <a:schemeClr val="tx1">
                    <a:lumMod val="85000"/>
                    <a:lumOff val="15000"/>
                  </a:schemeClr>
                </a:solidFill>
              </a:rPr>
              <a:t>Read many of the words by silent blending (in their head) – their reading will be automatic</a:t>
            </a:r>
          </a:p>
          <a:p>
            <a:r>
              <a:rPr lang="en-US" sz="2400" dirty="0">
                <a:solidFill>
                  <a:schemeClr val="tx1">
                    <a:lumMod val="85000"/>
                    <a:lumOff val="15000"/>
                  </a:schemeClr>
                </a:solidFill>
              </a:rPr>
              <a:t>Only need to stop and sound out about 5% of the words.</a:t>
            </a:r>
          </a:p>
          <a:p>
            <a:endParaRPr lang="en-US" dirty="0">
              <a:solidFill>
                <a:schemeClr val="tx1">
                  <a:lumMod val="85000"/>
                  <a:lumOff val="15000"/>
                </a:schemeClr>
              </a:solidFill>
            </a:endParaRPr>
          </a:p>
          <a:p>
            <a:endParaRPr lang="en-US" dirty="0">
              <a:solidFill>
                <a:schemeClr val="tx1">
                  <a:lumMod val="85000"/>
                  <a:lumOff val="15000"/>
                </a:schemeClr>
              </a:solidFill>
            </a:endParaRPr>
          </a:p>
        </p:txBody>
      </p:sp>
      <p:sp>
        <p:nvSpPr>
          <p:cNvPr id="3" name="Title 2">
            <a:extLst>
              <a:ext uri="{FF2B5EF4-FFF2-40B4-BE49-F238E27FC236}">
                <a16:creationId xmlns:a16="http://schemas.microsoft.com/office/drawing/2014/main" id="{5D77FC48-7961-9849-B44F-999E708DB610}"/>
              </a:ext>
            </a:extLst>
          </p:cNvPr>
          <p:cNvSpPr>
            <a:spLocks noGrp="1"/>
          </p:cNvSpPr>
          <p:nvPr>
            <p:ph type="title"/>
          </p:nvPr>
        </p:nvSpPr>
        <p:spPr/>
        <p:txBody>
          <a:bodyPr vert="horz" lIns="91440" tIns="45720" rIns="91440" bIns="45720" rtlCol="0" anchor="ctr">
            <a:normAutofit/>
          </a:bodyPr>
          <a:lstStyle/>
          <a:p>
            <a:pPr eaLnBrk="1" hangingPunct="1"/>
            <a:r>
              <a:rPr lang="en-US" sz="3600" dirty="0"/>
              <a:t>Reading a book at the right level</a:t>
            </a:r>
          </a:p>
        </p:txBody>
      </p:sp>
    </p:spTree>
    <p:extLst>
      <p:ext uri="{BB962C8B-B14F-4D97-AF65-F5344CB8AC3E}">
        <p14:creationId xmlns:p14="http://schemas.microsoft.com/office/powerpoint/2010/main" val="1999979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E4AC40-E2B1-BC49-BFC1-AB1227E350D5}"/>
              </a:ext>
            </a:extLst>
          </p:cNvPr>
          <p:cNvPicPr>
            <a:picLocks noChangeAspect="1"/>
          </p:cNvPicPr>
          <p:nvPr/>
        </p:nvPicPr>
        <p:blipFill>
          <a:blip r:embed="rId3">
            <a:alphaModFix amt="4000"/>
            <a:extLst>
              <a:ext uri="{28A0092B-C50C-407E-A947-70E740481C1C}">
                <a14:useLocalDpi xmlns:a14="http://schemas.microsoft.com/office/drawing/2010/main" val="0"/>
              </a:ext>
            </a:extLst>
          </a:blip>
          <a:stretch>
            <a:fillRect/>
          </a:stretch>
        </p:blipFill>
        <p:spPr>
          <a:xfrm>
            <a:off x="263352" y="-1179512"/>
            <a:ext cx="8556550" cy="8935311"/>
          </a:xfrm>
          <a:prstGeom prst="rect">
            <a:avLst/>
          </a:prstGeom>
        </p:spPr>
      </p:pic>
      <p:sp>
        <p:nvSpPr>
          <p:cNvPr id="3" name="TextBox 2">
            <a:extLst>
              <a:ext uri="{FF2B5EF4-FFF2-40B4-BE49-F238E27FC236}">
                <a16:creationId xmlns:a16="http://schemas.microsoft.com/office/drawing/2014/main" id="{468005F6-CA72-7F49-9FE7-38E6A45AA721}"/>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at home</a:t>
            </a:r>
          </a:p>
        </p:txBody>
      </p:sp>
    </p:spTree>
    <p:extLst>
      <p:ext uri="{BB962C8B-B14F-4D97-AF65-F5344CB8AC3E}">
        <p14:creationId xmlns:p14="http://schemas.microsoft.com/office/powerpoint/2010/main" val="2035531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ED8210-885A-174D-BE35-D51386DEE975}"/>
              </a:ext>
            </a:extLst>
          </p:cNvPr>
          <p:cNvSpPr>
            <a:spLocks noGrp="1"/>
          </p:cNvSpPr>
          <p:nvPr>
            <p:ph type="body" sz="quarter" idx="10"/>
          </p:nvPr>
        </p:nvSpPr>
        <p:spPr>
          <a:xfrm>
            <a:off x="479376" y="2039943"/>
            <a:ext cx="6336704" cy="4392488"/>
          </a:xfrm>
        </p:spPr>
        <p:txBody>
          <a:bodyPr lIns="91440" tIns="45720" rIns="91440" bIns="45720" anchor="t"/>
          <a:lstStyle/>
          <a:p>
            <a:pPr marL="0" indent="0">
              <a:buNone/>
            </a:pPr>
            <a:r>
              <a:rPr lang="en-US" sz="2400" b="1" dirty="0">
                <a:solidFill>
                  <a:schemeClr val="accent2"/>
                </a:solidFill>
                <a:latin typeface="Calibri"/>
                <a:cs typeface="Calibri"/>
              </a:rPr>
              <a:t>Reading a book and chatting had a positive impact a year later on children’s ability to…</a:t>
            </a:r>
          </a:p>
          <a:p>
            <a:r>
              <a:rPr lang="en-US" sz="2400" dirty="0">
                <a:solidFill>
                  <a:schemeClr val="tx1">
                    <a:lumMod val="95000"/>
                    <a:lumOff val="5000"/>
                  </a:schemeClr>
                </a:solidFill>
                <a:latin typeface="Calibri"/>
                <a:cs typeface="Calibri"/>
              </a:rPr>
              <a:t>understand words and sentences</a:t>
            </a:r>
          </a:p>
          <a:p>
            <a:r>
              <a:rPr lang="en-US" sz="2400" dirty="0">
                <a:solidFill>
                  <a:schemeClr val="tx1">
                    <a:lumMod val="95000"/>
                    <a:lumOff val="5000"/>
                  </a:schemeClr>
                </a:solidFill>
                <a:latin typeface="Calibri"/>
                <a:cs typeface="Calibri"/>
              </a:rPr>
              <a:t>use a wide range of vocabulary </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r>
              <a:rPr lang="en-US" sz="2400" dirty="0">
                <a:solidFill>
                  <a:schemeClr val="tx1">
                    <a:lumMod val="95000"/>
                    <a:lumOff val="5000"/>
                  </a:schemeClr>
                </a:solidFill>
                <a:latin typeface="Calibri"/>
                <a:cs typeface="Calibri"/>
              </a:rPr>
              <a:t>develop listening comprehension skills.</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r>
              <a:rPr lang="en-US" sz="2400" dirty="0">
                <a:solidFill>
                  <a:schemeClr val="tx1">
                    <a:lumMod val="95000"/>
                    <a:lumOff val="5000"/>
                  </a:schemeClr>
                </a:solidFill>
                <a:latin typeface="Calibri"/>
                <a:cs typeface="Calibri"/>
              </a:rPr>
              <a:t>The amount of books children were exposed to by age 6 was a positive predictor of their reading ability two years later.</a:t>
            </a: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endParaRPr lang="en-US" sz="2400" dirty="0">
              <a:solidFill>
                <a:schemeClr val="tx1">
                  <a:lumMod val="95000"/>
                  <a:lumOff val="5000"/>
                </a:schemeClr>
              </a:solidFill>
            </a:endParaRPr>
          </a:p>
        </p:txBody>
      </p:sp>
      <p:sp>
        <p:nvSpPr>
          <p:cNvPr id="3" name="Title 2">
            <a:extLst>
              <a:ext uri="{FF2B5EF4-FFF2-40B4-BE49-F238E27FC236}">
                <a16:creationId xmlns:a16="http://schemas.microsoft.com/office/drawing/2014/main" id="{121341B6-FC05-0C46-9C0D-7547DDDC163E}"/>
              </a:ext>
            </a:extLst>
          </p:cNvPr>
          <p:cNvSpPr>
            <a:spLocks noGrp="1"/>
          </p:cNvSpPr>
          <p:nvPr>
            <p:ph type="title"/>
          </p:nvPr>
        </p:nvSpPr>
        <p:spPr>
          <a:xfrm>
            <a:off x="479376" y="332656"/>
            <a:ext cx="7632848" cy="1152128"/>
          </a:xfrm>
        </p:spPr>
        <p:txBody>
          <a:bodyPr/>
          <a:lstStyle/>
          <a:p>
            <a:r>
              <a:rPr lang="en-US" dirty="0"/>
              <a:t>The most important thing you can do is read with your child</a:t>
            </a:r>
          </a:p>
        </p:txBody>
      </p:sp>
      <p:sp>
        <p:nvSpPr>
          <p:cNvPr id="4" name="TextBox 3">
            <a:extLst>
              <a:ext uri="{FF2B5EF4-FFF2-40B4-BE49-F238E27FC236}">
                <a16:creationId xmlns:a16="http://schemas.microsoft.com/office/drawing/2014/main" id="{E0FE7C68-BDBB-E140-8D8B-B0BB4B7FFB6D}"/>
              </a:ext>
            </a:extLst>
          </p:cNvPr>
          <p:cNvSpPr txBox="1"/>
          <p:nvPr/>
        </p:nvSpPr>
        <p:spPr>
          <a:xfrm>
            <a:off x="479376" y="6124654"/>
            <a:ext cx="9770110" cy="307777"/>
          </a:xfrm>
          <a:prstGeom prst="rect">
            <a:avLst/>
          </a:prstGeom>
          <a:noFill/>
        </p:spPr>
        <p:txBody>
          <a:bodyPr wrap="none" rtlCol="0">
            <a:spAutoFit/>
          </a:bodyPr>
          <a:lstStyle/>
          <a:p>
            <a:r>
              <a:rPr lang="en-US" sz="1400" i="1" dirty="0">
                <a:solidFill>
                  <a:schemeClr val="tx1">
                    <a:lumMod val="65000"/>
                    <a:lumOff val="35000"/>
                  </a:schemeClr>
                </a:solidFill>
                <a:latin typeface="Calibri"/>
                <a:cs typeface="Calibri"/>
              </a:rPr>
              <a:t>Parental involvement in the development of children’s reading skills:  A five-year longitudinal study </a:t>
            </a:r>
            <a:r>
              <a:rPr lang="en-US" sz="1400" dirty="0">
                <a:solidFill>
                  <a:schemeClr val="tx1">
                    <a:lumMod val="65000"/>
                    <a:lumOff val="35000"/>
                  </a:schemeClr>
                </a:solidFill>
                <a:latin typeface="Calibri"/>
                <a:cs typeface="Calibri"/>
              </a:rPr>
              <a:t>(2002) </a:t>
            </a:r>
            <a:r>
              <a:rPr lang="en-US" sz="1400" dirty="0" err="1">
                <a:solidFill>
                  <a:schemeClr val="tx1">
                    <a:lumMod val="65000"/>
                    <a:lumOff val="35000"/>
                  </a:schemeClr>
                </a:solidFill>
                <a:latin typeface="Calibri"/>
                <a:cs typeface="Calibri"/>
              </a:rPr>
              <a:t>Senechal</a:t>
            </a:r>
            <a:r>
              <a:rPr lang="en-US" sz="1400" dirty="0">
                <a:solidFill>
                  <a:schemeClr val="tx1">
                    <a:lumMod val="65000"/>
                    <a:lumOff val="35000"/>
                  </a:schemeClr>
                </a:solidFill>
                <a:latin typeface="Calibri"/>
                <a:cs typeface="Calibri"/>
              </a:rPr>
              <a:t>, M. and </a:t>
            </a:r>
            <a:r>
              <a:rPr lang="en-US" sz="1400" dirty="0" err="1">
                <a:solidFill>
                  <a:schemeClr val="tx1">
                    <a:lumMod val="65000"/>
                    <a:lumOff val="35000"/>
                  </a:schemeClr>
                </a:solidFill>
                <a:latin typeface="Calibri"/>
                <a:cs typeface="Calibri"/>
              </a:rPr>
              <a:t>Lefvre</a:t>
            </a:r>
            <a:r>
              <a:rPr lang="en-US" sz="1400" dirty="0">
                <a:solidFill>
                  <a:schemeClr val="tx1">
                    <a:lumMod val="65000"/>
                    <a:lumOff val="35000"/>
                  </a:schemeClr>
                </a:solidFill>
                <a:latin typeface="Calibri"/>
                <a:cs typeface="Calibri"/>
              </a:rPr>
              <a:t>, J</a:t>
            </a:r>
          </a:p>
        </p:txBody>
      </p:sp>
      <p:pic>
        <p:nvPicPr>
          <p:cNvPr id="7" name="Picture 6">
            <a:extLst>
              <a:ext uri="{FF2B5EF4-FFF2-40B4-BE49-F238E27FC236}">
                <a16:creationId xmlns:a16="http://schemas.microsoft.com/office/drawing/2014/main" id="{7CF1A9DE-555E-D447-B11E-7281FAC2B683}"/>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t="-758"/>
          <a:stretch/>
        </p:blipFill>
        <p:spPr>
          <a:xfrm>
            <a:off x="7320136" y="1818287"/>
            <a:ext cx="4392488" cy="3909005"/>
          </a:xfrm>
          <a:prstGeom prst="roundRect">
            <a:avLst>
              <a:gd name="adj" fmla="val 5225"/>
            </a:avLst>
          </a:prstGeom>
        </p:spPr>
      </p:pic>
    </p:spTree>
    <p:extLst>
      <p:ext uri="{BB962C8B-B14F-4D97-AF65-F5344CB8AC3E}">
        <p14:creationId xmlns:p14="http://schemas.microsoft.com/office/powerpoint/2010/main" val="4023815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29D9F07-F2DA-894B-8DF2-76A12817ACE2}"/>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569873" y="2662727"/>
            <a:ext cx="2983849" cy="2828689"/>
          </a:xfrm>
          <a:prstGeom prst="rect">
            <a:avLst/>
          </a:prstGeom>
          <a:effectLst>
            <a:glow rad="127000">
              <a:schemeClr val="tx1">
                <a:lumMod val="95000"/>
                <a:lumOff val="5000"/>
                <a:alpha val="6000"/>
              </a:schemeClr>
            </a:glow>
          </a:effectLst>
        </p:spPr>
      </p:pic>
      <p:pic>
        <p:nvPicPr>
          <p:cNvPr id="10" name="Picture 9">
            <a:extLst>
              <a:ext uri="{FF2B5EF4-FFF2-40B4-BE49-F238E27FC236}">
                <a16:creationId xmlns:a16="http://schemas.microsoft.com/office/drawing/2014/main" id="{C0D0AA75-D178-2746-8F53-7C171FD3BB20}"/>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8706044" y="2274730"/>
            <a:ext cx="2902472" cy="3604683"/>
          </a:xfrm>
          <a:prstGeom prst="rect">
            <a:avLst/>
          </a:prstGeom>
          <a:effectLst>
            <a:glow rad="127000">
              <a:schemeClr val="tx1">
                <a:lumMod val="95000"/>
                <a:lumOff val="5000"/>
                <a:alpha val="6000"/>
              </a:schemeClr>
            </a:glow>
          </a:effectLst>
        </p:spPr>
      </p:pic>
      <p:pic>
        <p:nvPicPr>
          <p:cNvPr id="11" name="Picture 10">
            <a:extLst>
              <a:ext uri="{FF2B5EF4-FFF2-40B4-BE49-F238E27FC236}">
                <a16:creationId xmlns:a16="http://schemas.microsoft.com/office/drawing/2014/main" id="{C94C7683-39CB-9745-BD8A-F7864757649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20786" y="1367385"/>
            <a:ext cx="7950429" cy="5250284"/>
          </a:xfrm>
          <a:prstGeom prst="rect">
            <a:avLst/>
          </a:prstGeom>
        </p:spPr>
      </p:pic>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p:txBody>
          <a:bodyPr/>
          <a:lstStyle/>
          <a:p>
            <a:r>
              <a:rPr lang="en-US" dirty="0"/>
              <a:t>Books going home</a:t>
            </a:r>
          </a:p>
        </p:txBody>
      </p:sp>
      <p:sp>
        <p:nvSpPr>
          <p:cNvPr id="8" name="Rectangle 7">
            <a:extLst>
              <a:ext uri="{FF2B5EF4-FFF2-40B4-BE49-F238E27FC236}">
                <a16:creationId xmlns:a16="http://schemas.microsoft.com/office/drawing/2014/main" id="{58A4A86D-1242-B34F-88C8-5D9AC660725C}"/>
              </a:ext>
            </a:extLst>
          </p:cNvPr>
          <p:cNvSpPr/>
          <p:nvPr/>
        </p:nvSpPr>
        <p:spPr>
          <a:xfrm>
            <a:off x="4055354" y="4293096"/>
            <a:ext cx="4248472" cy="1130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0E41A3-E515-0E45-9C26-69C32364A848}"/>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6672064" y="4077072"/>
            <a:ext cx="1519299" cy="1519299"/>
          </a:xfrm>
          <a:prstGeom prst="rect">
            <a:avLst/>
          </a:prstGeom>
        </p:spPr>
      </p:pic>
      <p:pic>
        <p:nvPicPr>
          <p:cNvPr id="7" name="Picture 6">
            <a:extLst>
              <a:ext uri="{FF2B5EF4-FFF2-40B4-BE49-F238E27FC236}">
                <a16:creationId xmlns:a16="http://schemas.microsoft.com/office/drawing/2014/main" id="{F42B8F0E-C77E-A945-9CD7-8CD7211A9C64}"/>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3969289" y="4415005"/>
            <a:ext cx="886258" cy="886258"/>
          </a:xfrm>
          <a:prstGeom prst="rect">
            <a:avLst/>
          </a:prstGeom>
        </p:spPr>
      </p:pic>
      <p:grpSp>
        <p:nvGrpSpPr>
          <p:cNvPr id="4" name="Group 3">
            <a:extLst>
              <a:ext uri="{FF2B5EF4-FFF2-40B4-BE49-F238E27FC236}">
                <a16:creationId xmlns:a16="http://schemas.microsoft.com/office/drawing/2014/main" id="{C399E4BB-5C61-4B4C-A3A5-D722BF994851}"/>
              </a:ext>
            </a:extLst>
          </p:cNvPr>
          <p:cNvGrpSpPr/>
          <p:nvPr/>
        </p:nvGrpSpPr>
        <p:grpSpPr>
          <a:xfrm>
            <a:off x="5678049" y="3361635"/>
            <a:ext cx="835902" cy="835902"/>
            <a:chOff x="4871864" y="3573016"/>
            <a:chExt cx="720080" cy="720080"/>
          </a:xfrm>
        </p:grpSpPr>
        <p:sp>
          <p:nvSpPr>
            <p:cNvPr id="2" name="Rectangle 1">
              <a:extLst>
                <a:ext uri="{FF2B5EF4-FFF2-40B4-BE49-F238E27FC236}">
                  <a16:creationId xmlns:a16="http://schemas.microsoft.com/office/drawing/2014/main" id="{12FFDC9F-CC4E-8844-8B62-E2112841D1D0}"/>
                </a:ext>
              </a:extLst>
            </p:cNvPr>
            <p:cNvSpPr/>
            <p:nvPr/>
          </p:nvSpPr>
          <p:spPr>
            <a:xfrm>
              <a:off x="5159896" y="3573016"/>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B20A4BF-327F-E947-866B-30FAEA6A0D8A}"/>
                </a:ext>
              </a:extLst>
            </p:cNvPr>
            <p:cNvSpPr/>
            <p:nvPr/>
          </p:nvSpPr>
          <p:spPr>
            <a:xfrm rot="16200000">
              <a:off x="5159896" y="3569865"/>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465361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C54C73-597C-A44C-AEB0-5A29957969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0096" y="2204864"/>
            <a:ext cx="3117864" cy="2968207"/>
          </a:xfrm>
          <a:prstGeom prst="rect">
            <a:avLst/>
          </a:prstGeom>
          <a:effectLst>
            <a:glow rad="127000">
              <a:schemeClr val="tx1">
                <a:alpha val="4000"/>
              </a:schemeClr>
            </a:glow>
          </a:effectLst>
        </p:spPr>
      </p:pic>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479376" y="2544416"/>
            <a:ext cx="5854168" cy="3764903"/>
          </a:xfrm>
        </p:spPr>
        <p:txBody>
          <a:bodyPr/>
          <a:lstStyle/>
          <a:p>
            <a:r>
              <a:rPr lang="en-US" dirty="0">
                <a:solidFill>
                  <a:schemeClr val="tx1">
                    <a:lumMod val="95000"/>
                    <a:lumOff val="5000"/>
                  </a:schemeClr>
                </a:solidFill>
              </a:rPr>
              <a:t>Your child should be able to read their book without your help.</a:t>
            </a:r>
          </a:p>
          <a:p>
            <a:r>
              <a:rPr lang="en-US" dirty="0">
                <a:solidFill>
                  <a:schemeClr val="tx1">
                    <a:lumMod val="95000"/>
                    <a:lumOff val="5000"/>
                  </a:schemeClr>
                </a:solidFill>
              </a:rPr>
              <a:t>If they can’t read a word read it to them.</a:t>
            </a:r>
          </a:p>
          <a:p>
            <a:r>
              <a:rPr lang="en-US" dirty="0">
                <a:solidFill>
                  <a:schemeClr val="tx1">
                    <a:lumMod val="95000"/>
                    <a:lumOff val="5000"/>
                  </a:schemeClr>
                </a:solidFill>
              </a:rPr>
              <a:t>Talk about the book and celebrate their success.</a:t>
            </a: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p:txBody>
          <a:bodyPr/>
          <a:lstStyle/>
          <a:p>
            <a:r>
              <a:rPr lang="en-US" dirty="0"/>
              <a:t>Listening to your child read their phonics book</a:t>
            </a:r>
          </a:p>
        </p:txBody>
      </p:sp>
      <p:pic>
        <p:nvPicPr>
          <p:cNvPr id="7" name="Picture 6">
            <a:extLst>
              <a:ext uri="{FF2B5EF4-FFF2-40B4-BE49-F238E27FC236}">
                <a16:creationId xmlns:a16="http://schemas.microsoft.com/office/drawing/2014/main" id="{0918087A-1684-9A43-95A8-D4FAAF59F3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56240" y="3212976"/>
            <a:ext cx="3096344" cy="2947720"/>
          </a:xfrm>
          <a:prstGeom prst="rect">
            <a:avLst/>
          </a:prstGeom>
          <a:effectLst>
            <a:glow rad="127000">
              <a:schemeClr val="tx1">
                <a:alpha val="4000"/>
              </a:schemeClr>
            </a:glow>
          </a:effectLst>
        </p:spPr>
      </p:pic>
    </p:spTree>
    <p:extLst>
      <p:ext uri="{BB962C8B-B14F-4D97-AF65-F5344CB8AC3E}">
        <p14:creationId xmlns:p14="http://schemas.microsoft.com/office/powerpoint/2010/main" val="87829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C616728-8230-5A47-9A27-641FF58EB296}"/>
              </a:ext>
            </a:extLst>
          </p:cNvPr>
          <p:cNvSpPr>
            <a:spLocks noGrp="1"/>
          </p:cNvSpPr>
          <p:nvPr>
            <p:ph type="body" sz="quarter" idx="10"/>
          </p:nvPr>
        </p:nvSpPr>
        <p:spPr/>
        <p:txBody>
          <a:bodyPr/>
          <a:lstStyle/>
          <a:p>
            <a:pPr marL="0" indent="0">
              <a:buNone/>
            </a:pPr>
            <a:endParaRPr lang="en-US" dirty="0"/>
          </a:p>
        </p:txBody>
      </p:sp>
      <p:sp>
        <p:nvSpPr>
          <p:cNvPr id="3" name="Title 2">
            <a:extLst>
              <a:ext uri="{FF2B5EF4-FFF2-40B4-BE49-F238E27FC236}">
                <a16:creationId xmlns:a16="http://schemas.microsoft.com/office/drawing/2014/main" id="{8094F2CC-1E17-114E-BB98-903957021FB5}"/>
              </a:ext>
            </a:extLst>
          </p:cNvPr>
          <p:cNvSpPr>
            <a:spLocks noGrp="1"/>
          </p:cNvSpPr>
          <p:nvPr>
            <p:ph type="title"/>
          </p:nvPr>
        </p:nvSpPr>
        <p:spPr>
          <a:prstGeom prst="rect">
            <a:avLst/>
          </a:prstGeom>
        </p:spPr>
        <p:txBody>
          <a:bodyPr/>
          <a:lstStyle/>
          <a:p>
            <a:r>
              <a:rPr lang="en-US" dirty="0"/>
              <a:t>Supporting your child with phonics</a:t>
            </a:r>
          </a:p>
        </p:txBody>
      </p:sp>
      <p:pic>
        <p:nvPicPr>
          <p:cNvPr id="4" name="Picture 3" descr="Graphical user interface, application, Teams&#10;&#10;Description automatically generated">
            <a:hlinkClick r:id="rId3"/>
            <a:extLst>
              <a:ext uri="{FF2B5EF4-FFF2-40B4-BE49-F238E27FC236}">
                <a16:creationId xmlns:a16="http://schemas.microsoft.com/office/drawing/2014/main" id="{F058F429-3EDB-484B-83B8-106BC37D55F2}"/>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535496" y="2465288"/>
            <a:ext cx="3616288" cy="3556000"/>
          </a:xfrm>
          <a:prstGeom prst="rect">
            <a:avLst/>
          </a:prstGeom>
        </p:spPr>
      </p:pic>
      <p:pic>
        <p:nvPicPr>
          <p:cNvPr id="6" name="Picture 5" descr="Graphical user interface, application, Teams&#10;&#10;Description automatically generated">
            <a:hlinkClick r:id="rId5"/>
            <a:extLst>
              <a:ext uri="{FF2B5EF4-FFF2-40B4-BE49-F238E27FC236}">
                <a16:creationId xmlns:a16="http://schemas.microsoft.com/office/drawing/2014/main" id="{394F4AD3-9482-EF4B-8255-23B85AB25B25}"/>
              </a:ext>
            </a:extLst>
          </p:cNvPr>
          <p:cNvPicPr>
            <a:picLocks noChangeAspect="1"/>
          </p:cNvPicPr>
          <p:nvPr/>
        </p:nvPicPr>
        <p:blipFill rotWithShape="1">
          <a:blip r:embed="rId6" cstate="screen">
            <a:extLst>
              <a:ext uri="{28A0092B-C50C-407E-A947-70E740481C1C}">
                <a14:useLocalDpi xmlns:a14="http://schemas.microsoft.com/office/drawing/2010/main" val="0"/>
              </a:ext>
            </a:extLst>
          </a:blip>
          <a:srcRect b="-4261"/>
          <a:stretch/>
        </p:blipFill>
        <p:spPr>
          <a:xfrm>
            <a:off x="4207904" y="2609304"/>
            <a:ext cx="3616288" cy="3556000"/>
          </a:xfrm>
          <a:prstGeom prst="rect">
            <a:avLst/>
          </a:prstGeom>
        </p:spPr>
      </p:pic>
      <p:pic>
        <p:nvPicPr>
          <p:cNvPr id="7" name="Picture 6" descr="Graphical user interface, application, Teams&#10;&#10;Description automatically generated">
            <a:hlinkClick r:id="rId7"/>
            <a:extLst>
              <a:ext uri="{FF2B5EF4-FFF2-40B4-BE49-F238E27FC236}">
                <a16:creationId xmlns:a16="http://schemas.microsoft.com/office/drawing/2014/main" id="{78A0AB10-488A-FF41-A046-589084451A8B}"/>
              </a:ext>
            </a:extLst>
          </p:cNvPr>
          <p:cNvPicPr>
            <a:picLocks noChangeAspect="1"/>
          </p:cNvPicPr>
          <p:nvPr/>
        </p:nvPicPr>
        <p:blipFill rotWithShape="1">
          <a:blip r:embed="rId8" cstate="screen">
            <a:extLst>
              <a:ext uri="{28A0092B-C50C-407E-A947-70E740481C1C}">
                <a14:useLocalDpi xmlns:a14="http://schemas.microsoft.com/office/drawing/2010/main" val="0"/>
              </a:ext>
            </a:extLst>
          </a:blip>
          <a:srcRect/>
          <a:stretch/>
        </p:blipFill>
        <p:spPr>
          <a:xfrm>
            <a:off x="7824192" y="2465288"/>
            <a:ext cx="3723723" cy="3556000"/>
          </a:xfrm>
          <a:prstGeom prst="rect">
            <a:avLst/>
          </a:prstGeom>
        </p:spPr>
      </p:pic>
    </p:spTree>
    <p:extLst>
      <p:ext uri="{BB962C8B-B14F-4D97-AF65-F5344CB8AC3E}">
        <p14:creationId xmlns:p14="http://schemas.microsoft.com/office/powerpoint/2010/main" val="1408549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erson and a child reading a book&#10;&#10;Description automatically generated with medium confidence">
            <a:extLst>
              <a:ext uri="{FF2B5EF4-FFF2-40B4-BE49-F238E27FC236}">
                <a16:creationId xmlns:a16="http://schemas.microsoft.com/office/drawing/2014/main" id="{A77DE003-8673-7349-8269-8B2BBAA6A76D}"/>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b="-1"/>
          <a:stretch/>
        </p:blipFill>
        <p:spPr>
          <a:xfrm>
            <a:off x="7336631" y="1929002"/>
            <a:ext cx="4359498" cy="3909005"/>
          </a:xfrm>
          <a:prstGeom prst="roundRect">
            <a:avLst>
              <a:gd name="adj" fmla="val 3700"/>
            </a:avLst>
          </a:prstGeom>
        </p:spPr>
      </p:pic>
      <p:sp>
        <p:nvSpPr>
          <p:cNvPr id="6" name="Text Placeholder 5">
            <a:extLst>
              <a:ext uri="{FF2B5EF4-FFF2-40B4-BE49-F238E27FC236}">
                <a16:creationId xmlns:a16="http://schemas.microsoft.com/office/drawing/2014/main" id="{82F6C5C2-432E-8248-84DB-431199FAEAE8}"/>
              </a:ext>
            </a:extLst>
          </p:cNvPr>
          <p:cNvSpPr>
            <a:spLocks noGrp="1"/>
          </p:cNvSpPr>
          <p:nvPr>
            <p:ph type="body" sz="quarter" idx="10"/>
          </p:nvPr>
        </p:nvSpPr>
        <p:spPr>
          <a:xfrm>
            <a:off x="479376" y="1916832"/>
            <a:ext cx="6624736" cy="4392488"/>
          </a:xfrm>
        </p:spPr>
        <p:txBody>
          <a:bodyPr/>
          <a:lstStyle/>
          <a:p>
            <a:pPr marL="0" indent="0">
              <a:buNone/>
            </a:pPr>
            <a:r>
              <a:rPr lang="en-US" b="1" dirty="0">
                <a:solidFill>
                  <a:schemeClr val="accent2"/>
                </a:solidFill>
              </a:rPr>
              <a:t>The shared book is a ‘reading for pleasure book’ from the school library:</a:t>
            </a:r>
          </a:p>
          <a:p>
            <a:pPr>
              <a:spcBef>
                <a:spcPts val="600"/>
              </a:spcBef>
            </a:pPr>
            <a:r>
              <a:rPr lang="en-US" sz="2400" dirty="0">
                <a:solidFill>
                  <a:schemeClr val="tx1">
                    <a:lumMod val="95000"/>
                    <a:lumOff val="5000"/>
                  </a:schemeClr>
                </a:solidFill>
              </a:rPr>
              <a:t>To become lifelong readers it is essential that they read for pleasure</a:t>
            </a:r>
          </a:p>
          <a:p>
            <a:pPr>
              <a:spcBef>
                <a:spcPts val="600"/>
              </a:spcBef>
            </a:pPr>
            <a:r>
              <a:rPr lang="en-US" sz="2400" dirty="0">
                <a:solidFill>
                  <a:schemeClr val="tx1">
                    <a:lumMod val="95000"/>
                    <a:lumOff val="5000"/>
                  </a:schemeClr>
                </a:solidFill>
              </a:rPr>
              <a:t>Children may not be able to read this book independently but they offer a wealth of opportunities</a:t>
            </a:r>
          </a:p>
          <a:p>
            <a:pPr>
              <a:spcBef>
                <a:spcPts val="600"/>
              </a:spcBef>
            </a:pPr>
            <a:r>
              <a:rPr lang="en-US" sz="2400" dirty="0">
                <a:solidFill>
                  <a:schemeClr val="tx1">
                    <a:lumMod val="95000"/>
                    <a:lumOff val="5000"/>
                  </a:schemeClr>
                </a:solidFill>
              </a:rPr>
              <a:t>They may be non-fiction with information to read and learn.</a:t>
            </a:r>
          </a:p>
          <a:p>
            <a:pPr>
              <a:spcBef>
                <a:spcPts val="600"/>
              </a:spcBef>
            </a:pPr>
            <a:r>
              <a:rPr lang="en-US" sz="2400" dirty="0">
                <a:solidFill>
                  <a:schemeClr val="tx1">
                    <a:lumMod val="95000"/>
                    <a:lumOff val="5000"/>
                  </a:schemeClr>
                </a:solidFill>
              </a:rPr>
              <a:t>You may enjoy story books together – discussing and sharing plot ideas and predictions.</a:t>
            </a:r>
          </a:p>
        </p:txBody>
      </p:sp>
      <p:sp>
        <p:nvSpPr>
          <p:cNvPr id="4" name="Title 3">
            <a:extLst>
              <a:ext uri="{FF2B5EF4-FFF2-40B4-BE49-F238E27FC236}">
                <a16:creationId xmlns:a16="http://schemas.microsoft.com/office/drawing/2014/main" id="{1D0C56A2-B8FB-0E4C-9808-4C8445824CFE}"/>
              </a:ext>
            </a:extLst>
          </p:cNvPr>
          <p:cNvSpPr>
            <a:spLocks noGrp="1"/>
          </p:cNvSpPr>
          <p:nvPr>
            <p:ph type="title"/>
          </p:nvPr>
        </p:nvSpPr>
        <p:spPr/>
        <p:txBody>
          <a:bodyPr/>
          <a:lstStyle/>
          <a:p>
            <a:r>
              <a:rPr lang="en-US" dirty="0"/>
              <a:t>Read to your child</a:t>
            </a:r>
          </a:p>
        </p:txBody>
      </p:sp>
    </p:spTree>
    <p:extLst>
      <p:ext uri="{BB962C8B-B14F-4D97-AF65-F5344CB8AC3E}">
        <p14:creationId xmlns:p14="http://schemas.microsoft.com/office/powerpoint/2010/main" val="3411190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94B26D7-914A-4141-AD29-52264EF48B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703667" y="1381694"/>
            <a:ext cx="6499389" cy="4285278"/>
          </a:xfrm>
          <a:prstGeom prst="rect">
            <a:avLst/>
          </a:prstGeom>
        </p:spPr>
      </p:pic>
      <p:pic>
        <p:nvPicPr>
          <p:cNvPr id="5" name="Picture 4">
            <a:extLst>
              <a:ext uri="{FF2B5EF4-FFF2-40B4-BE49-F238E27FC236}">
                <a16:creationId xmlns:a16="http://schemas.microsoft.com/office/drawing/2014/main" id="{DCB25A17-DA6F-4B9F-86AA-869FD078CD1F}"/>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6782773" y="1574639"/>
            <a:ext cx="3084245" cy="3566530"/>
          </a:xfrm>
          <a:prstGeom prst="rect">
            <a:avLst/>
          </a:prstGeom>
        </p:spPr>
      </p:pic>
    </p:spTree>
    <p:extLst>
      <p:ext uri="{BB962C8B-B14F-4D97-AF65-F5344CB8AC3E}">
        <p14:creationId xmlns:p14="http://schemas.microsoft.com/office/powerpoint/2010/main" val="2566262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07DBB20-2EB0-A44A-886D-D675349D6144}"/>
              </a:ext>
            </a:extLst>
          </p:cNvPr>
          <p:cNvSpPr>
            <a:spLocks noGrp="1"/>
          </p:cNvSpPr>
          <p:nvPr>
            <p:ph type="body" sz="quarter" idx="10"/>
          </p:nvPr>
        </p:nvSpPr>
        <p:spPr/>
        <p:txBody>
          <a:bodyPr/>
          <a:lstStyle/>
          <a:p>
            <a:r>
              <a:rPr lang="en-US" sz="4400" dirty="0"/>
              <a:t>One of the greatest gifts adults can give is to read to children </a:t>
            </a:r>
          </a:p>
          <a:p>
            <a:r>
              <a:rPr lang="en-US" b="0" dirty="0"/>
              <a:t>Carl Sagan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4977DC1581EF449A9C26F70477327A5" ma:contentTypeVersion="13" ma:contentTypeDescription="Create a new document." ma:contentTypeScope="" ma:versionID="bd71908aa7f3363b38879cbe876e6121">
  <xsd:schema xmlns:xsd="http://www.w3.org/2001/XMLSchema" xmlns:xs="http://www.w3.org/2001/XMLSchema" xmlns:p="http://schemas.microsoft.com/office/2006/metadata/properties" xmlns:ns2="b390c623-81a0-476f-984a-5b2ad478ef4f" xmlns:ns3="6d6ce26d-438a-4f93-8ad7-b70bc8847f7f" targetNamespace="http://schemas.microsoft.com/office/2006/metadata/properties" ma:root="true" ma:fieldsID="db6415f476d927de94aea22a5eb4cea6" ns2:_="" ns3:_="">
    <xsd:import namespace="b390c623-81a0-476f-984a-5b2ad478ef4f"/>
    <xsd:import namespace="6d6ce26d-438a-4f93-8ad7-b70bc8847f7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90c623-81a0-476f-984a-5b2ad478ef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d6ce26d-438a-4f93-8ad7-b70bc8847f7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B8E684-7516-47AC-9294-08AAE612A259}">
  <ds:schemaRefs>
    <ds:schemaRef ds:uri="b390c623-81a0-476f-984a-5b2ad478ef4f"/>
    <ds:schemaRef ds:uri="6d6ce26d-438a-4f93-8ad7-b70bc8847f7f"/>
    <ds:schemaRef ds:uri="http://purl.org/dc/dcmitype/"/>
    <ds:schemaRef ds:uri="http://purl.org/dc/terms/"/>
    <ds:schemaRef ds:uri="http://schemas.microsoft.com/office/infopath/2007/PartnerControls"/>
    <ds:schemaRef ds:uri="http://schemas.openxmlformats.org/package/2006/metadata/core-properties"/>
    <ds:schemaRef ds:uri="http://schemas.microsoft.com/office/2006/documentManagement/types"/>
    <ds:schemaRef ds:uri="http://schemas.microsoft.com/office/2006/metadata/properties"/>
    <ds:schemaRef ds:uri="http://www.w3.org/XML/1998/namespace"/>
    <ds:schemaRef ds:uri="http://purl.org/dc/elements/1.1/"/>
  </ds:schemaRefs>
</ds:datastoreItem>
</file>

<file path=customXml/itemProps2.xml><?xml version="1.0" encoding="utf-8"?>
<ds:datastoreItem xmlns:ds="http://schemas.openxmlformats.org/officeDocument/2006/customXml" ds:itemID="{B625A118-A614-4A41-B843-FEF7057E296B}">
  <ds:schemaRefs>
    <ds:schemaRef ds:uri="http://schemas.microsoft.com/sharepoint/v3/contenttype/forms"/>
  </ds:schemaRefs>
</ds:datastoreItem>
</file>

<file path=customXml/itemProps3.xml><?xml version="1.0" encoding="utf-8"?>
<ds:datastoreItem xmlns:ds="http://schemas.openxmlformats.org/officeDocument/2006/customXml" ds:itemID="{B0A21441-236E-4913-9BD5-2514F499D8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90c623-81a0-476f-984a-5b2ad478ef4f"/>
    <ds:schemaRef ds:uri="6d6ce26d-438a-4f93-8ad7-b70bc8847f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37227</TotalTime>
  <Words>1628</Words>
  <Application>Microsoft Office PowerPoint</Application>
  <PresentationFormat>Widescreen</PresentationFormat>
  <Paragraphs>130</Paragraphs>
  <Slides>27</Slides>
  <Notes>27</Notes>
  <HiddenSlides>0</HiddenSlides>
  <MMClips>2</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27</vt:i4>
      </vt:variant>
    </vt:vector>
  </HeadingPairs>
  <TitlesOfParts>
    <vt:vector size="39" baseType="lpstr">
      <vt:lpstr>Arial</vt:lpstr>
      <vt:lpstr>Calibri</vt:lpstr>
      <vt:lpstr>Calibri Light</vt:lpstr>
      <vt:lpstr>Gotham Narrow Bold</vt:lpstr>
      <vt:lpstr>Open Sans</vt:lpstr>
      <vt:lpstr>Open Sans Light</vt:lpstr>
      <vt:lpstr>Sassoon Infant Rg</vt:lpstr>
      <vt:lpstr>Presentation cover</vt:lpstr>
      <vt:lpstr>Normal body copy page</vt:lpstr>
      <vt:lpstr>Custom Design</vt:lpstr>
      <vt:lpstr>3_Normal body copy page</vt:lpstr>
      <vt:lpstr>4_Normal body copy page</vt:lpstr>
      <vt:lpstr>PowerPoint Presentation</vt:lpstr>
      <vt:lpstr>PowerPoint Presentation</vt:lpstr>
      <vt:lpstr>How many times have you already read today?</vt:lpstr>
      <vt:lpstr>PowerPoint Presentation</vt:lpstr>
      <vt:lpstr>Little Wandle Letters and Sounds Revised</vt:lpstr>
      <vt:lpstr>Phonics is:</vt:lpstr>
      <vt:lpstr>Blending to read words</vt:lpstr>
      <vt:lpstr>Terminology </vt:lpstr>
      <vt:lpstr>Teaching order </vt:lpstr>
      <vt:lpstr>Gradually your child learns the entire alphabetic code:</vt:lpstr>
      <vt:lpstr>How we make learning stick </vt:lpstr>
      <vt:lpstr>PowerPoint Presentation</vt:lpstr>
      <vt:lpstr>Reading and spelling </vt:lpstr>
      <vt:lpstr>And all the different ways to write  the phoneme sh:</vt:lpstr>
      <vt:lpstr>Tricky words </vt:lpstr>
      <vt:lpstr>Spelling</vt:lpstr>
      <vt:lpstr>How do we teach reading in books?</vt:lpstr>
      <vt:lpstr>We use assessment to match your child the right level of book</vt:lpstr>
      <vt:lpstr>Reading a book at the right level</vt:lpstr>
      <vt:lpstr>PowerPoint Presentation</vt:lpstr>
      <vt:lpstr>The most important thing you can do is read with your child</vt:lpstr>
      <vt:lpstr>Books going home</vt:lpstr>
      <vt:lpstr>Listening to your child read their phonics book</vt:lpstr>
      <vt:lpstr>Supporting your child with phonics</vt:lpstr>
      <vt:lpstr>Read to your child</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EISNet Manager</cp:lastModifiedBy>
  <cp:revision>391</cp:revision>
  <cp:lastPrinted>2021-11-08T18:32:12Z</cp:lastPrinted>
  <dcterms:modified xsi:type="dcterms:W3CDTF">2023-05-15T12:35:27Z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ies>
</file>