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62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12" autoAdjust="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4B73D5-4D9E-421C-AD35-7ADC43DEA917}" type="doc">
      <dgm:prSet loTypeId="urn:microsoft.com/office/officeart/2005/8/layout/chevron2" loCatId="process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988079F-3ED3-4C7A-8D41-039F49641034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en-GB"/>
        </a:p>
      </dgm:t>
    </dgm:pt>
    <dgm:pt modelId="{0DD83729-DFEB-40C6-81AF-7FD4FF1996A7}" type="parTrans" cxnId="{E3C6AA74-4240-4AD2-950D-F9A40994B889}">
      <dgm:prSet/>
      <dgm:spPr/>
      <dgm:t>
        <a:bodyPr/>
        <a:lstStyle/>
        <a:p>
          <a:endParaRPr lang="en-US"/>
        </a:p>
      </dgm:t>
    </dgm:pt>
    <dgm:pt modelId="{934E78A6-3C12-4F4A-BFE2-A5670504E92D}" type="sibTrans" cxnId="{E3C6AA74-4240-4AD2-950D-F9A40994B889}">
      <dgm:prSet/>
      <dgm:spPr/>
      <dgm:t>
        <a:bodyPr/>
        <a:lstStyle/>
        <a:p>
          <a:endParaRPr lang="en-US"/>
        </a:p>
      </dgm:t>
    </dgm:pt>
    <dgm:pt modelId="{C722B363-9070-4E65-A188-20CC68F2AAB0}">
      <dgm:prSet/>
      <dgm:spPr/>
      <dgm:t>
        <a:bodyPr/>
        <a:lstStyle/>
        <a:p>
          <a:pPr rtl="0"/>
          <a:r>
            <a:rPr lang="en-US" dirty="0">
              <a:solidFill>
                <a:schemeClr val="accent4"/>
              </a:solidFill>
            </a:rPr>
            <a:t>Mental Health</a:t>
          </a:r>
          <a:endParaRPr lang="en-GB" dirty="0">
            <a:solidFill>
              <a:schemeClr val="accent4"/>
            </a:solidFill>
          </a:endParaRPr>
        </a:p>
      </dgm:t>
    </dgm:pt>
    <dgm:pt modelId="{6A77CD52-6F6E-4252-9389-7A360DDE71B1}" type="parTrans" cxnId="{87CA9490-6B34-4413-B95B-BC66ED9B1D42}">
      <dgm:prSet/>
      <dgm:spPr/>
      <dgm:t>
        <a:bodyPr/>
        <a:lstStyle/>
        <a:p>
          <a:endParaRPr lang="en-US"/>
        </a:p>
      </dgm:t>
    </dgm:pt>
    <dgm:pt modelId="{1269AEF8-64B2-4B60-B225-65A6DD570DCC}" type="sibTrans" cxnId="{87CA9490-6B34-4413-B95B-BC66ED9B1D42}">
      <dgm:prSet/>
      <dgm:spPr/>
      <dgm:t>
        <a:bodyPr/>
        <a:lstStyle/>
        <a:p>
          <a:endParaRPr lang="en-US"/>
        </a:p>
      </dgm:t>
    </dgm:pt>
    <dgm:pt modelId="{7D30A348-F173-4CEF-8D81-A3E878C2D5B0}">
      <dgm:prSet/>
      <dgm:spPr/>
      <dgm:t>
        <a:bodyPr/>
        <a:lstStyle/>
        <a:p>
          <a:pPr rtl="0"/>
          <a:r>
            <a:rPr lang="en-US" dirty="0">
              <a:solidFill>
                <a:srgbClr val="C00000"/>
              </a:solidFill>
            </a:rPr>
            <a:t>Emotional well-being</a:t>
          </a:r>
          <a:endParaRPr lang="en-GB" dirty="0">
            <a:solidFill>
              <a:srgbClr val="C00000"/>
            </a:solidFill>
          </a:endParaRPr>
        </a:p>
      </dgm:t>
    </dgm:pt>
    <dgm:pt modelId="{9F2896BA-1B3B-4B3E-AC48-3A520BE0953C}" type="parTrans" cxnId="{C3BC5500-9BAD-4548-A40D-01D59975DDAD}">
      <dgm:prSet/>
      <dgm:spPr/>
      <dgm:t>
        <a:bodyPr/>
        <a:lstStyle/>
        <a:p>
          <a:endParaRPr lang="en-US"/>
        </a:p>
      </dgm:t>
    </dgm:pt>
    <dgm:pt modelId="{A3CE51FD-D683-4144-A590-F624DA509374}" type="sibTrans" cxnId="{C3BC5500-9BAD-4548-A40D-01D59975DDAD}">
      <dgm:prSet/>
      <dgm:spPr/>
      <dgm:t>
        <a:bodyPr/>
        <a:lstStyle/>
        <a:p>
          <a:endParaRPr lang="en-US"/>
        </a:p>
      </dgm:t>
    </dgm:pt>
    <dgm:pt modelId="{1A16C381-5F11-4CCC-B48E-42865AF2666A}">
      <dgm:prSet/>
      <dgm:spPr/>
      <dgm:t>
        <a:bodyPr/>
        <a:lstStyle/>
        <a:p>
          <a:pPr rtl="0"/>
          <a:r>
            <a:rPr lang="en-US" dirty="0">
              <a:solidFill>
                <a:srgbClr val="7030A0"/>
              </a:solidFill>
            </a:rPr>
            <a:t>Social development</a:t>
          </a:r>
          <a:endParaRPr lang="en-GB" dirty="0">
            <a:solidFill>
              <a:srgbClr val="7030A0"/>
            </a:solidFill>
          </a:endParaRPr>
        </a:p>
      </dgm:t>
    </dgm:pt>
    <dgm:pt modelId="{52152430-EB28-484E-B03A-A873E0D45F02}" type="parTrans" cxnId="{CD5F5887-2458-489B-93A4-44D9F2E684F8}">
      <dgm:prSet/>
      <dgm:spPr/>
      <dgm:t>
        <a:bodyPr/>
        <a:lstStyle/>
        <a:p>
          <a:endParaRPr lang="en-US"/>
        </a:p>
      </dgm:t>
    </dgm:pt>
    <dgm:pt modelId="{4BE6FD1F-86F4-43EC-94C8-EFDBE7A65458}" type="sibTrans" cxnId="{CD5F5887-2458-489B-93A4-44D9F2E684F8}">
      <dgm:prSet/>
      <dgm:spPr/>
      <dgm:t>
        <a:bodyPr/>
        <a:lstStyle/>
        <a:p>
          <a:endParaRPr lang="en-US"/>
        </a:p>
      </dgm:t>
    </dgm:pt>
    <dgm:pt modelId="{447E8842-CFCD-43C9-9499-A137D5D0C681}" type="pres">
      <dgm:prSet presAssocID="{374B73D5-4D9E-421C-AD35-7ADC43DEA91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7381DA-0B49-4FA9-972A-D975DE781050}" type="pres">
      <dgm:prSet presAssocID="{D988079F-3ED3-4C7A-8D41-039F49641034}" presName="composite" presStyleCnt="0"/>
      <dgm:spPr/>
    </dgm:pt>
    <dgm:pt modelId="{D7610348-026A-45FB-8D43-25A42389BF4B}" type="pres">
      <dgm:prSet presAssocID="{D988079F-3ED3-4C7A-8D41-039F49641034}" presName="parentText" presStyleLbl="alignNode1" presStyleIdx="0" presStyleCnt="1" custLinFactNeighborX="0" custLinFactNeighborY="-1287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641373-167C-4432-8073-1E49AFF6CB40}" type="pres">
      <dgm:prSet presAssocID="{D988079F-3ED3-4C7A-8D41-039F49641034}" presName="descendantText" presStyleLbl="alignAcc1" presStyleIdx="0" presStyleCnt="1" custLinFactNeighborX="0" custLinFactNeighborY="39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27A8AD-53FF-4E46-A656-B9A9A1DF3205}" type="presOf" srcId="{374B73D5-4D9E-421C-AD35-7ADC43DEA917}" destId="{447E8842-CFCD-43C9-9499-A137D5D0C681}" srcOrd="0" destOrd="0" presId="urn:microsoft.com/office/officeart/2005/8/layout/chevron2"/>
    <dgm:cxn modelId="{7BF23C37-7B18-4E4E-80AC-891CC17B987D}" type="presOf" srcId="{1A16C381-5F11-4CCC-B48E-42865AF2666A}" destId="{2C641373-167C-4432-8073-1E49AFF6CB40}" srcOrd="0" destOrd="2" presId="urn:microsoft.com/office/officeart/2005/8/layout/chevron2"/>
    <dgm:cxn modelId="{EC54CCCE-6B79-480E-BB94-0309B65E0E4E}" type="presOf" srcId="{C722B363-9070-4E65-A188-20CC68F2AAB0}" destId="{2C641373-167C-4432-8073-1E49AFF6CB40}" srcOrd="0" destOrd="0" presId="urn:microsoft.com/office/officeart/2005/8/layout/chevron2"/>
    <dgm:cxn modelId="{16238039-517E-4F99-9FCA-7EEF0FA7A48B}" type="presOf" srcId="{D988079F-3ED3-4C7A-8D41-039F49641034}" destId="{D7610348-026A-45FB-8D43-25A42389BF4B}" srcOrd="0" destOrd="0" presId="urn:microsoft.com/office/officeart/2005/8/layout/chevron2"/>
    <dgm:cxn modelId="{87CA9490-6B34-4413-B95B-BC66ED9B1D42}" srcId="{D988079F-3ED3-4C7A-8D41-039F49641034}" destId="{C722B363-9070-4E65-A188-20CC68F2AAB0}" srcOrd="0" destOrd="0" parTransId="{6A77CD52-6F6E-4252-9389-7A360DDE71B1}" sibTransId="{1269AEF8-64B2-4B60-B225-65A6DD570DCC}"/>
    <dgm:cxn modelId="{CD5F5887-2458-489B-93A4-44D9F2E684F8}" srcId="{D988079F-3ED3-4C7A-8D41-039F49641034}" destId="{1A16C381-5F11-4CCC-B48E-42865AF2666A}" srcOrd="2" destOrd="0" parTransId="{52152430-EB28-484E-B03A-A873E0D45F02}" sibTransId="{4BE6FD1F-86F4-43EC-94C8-EFDBE7A65458}"/>
    <dgm:cxn modelId="{C3BC5500-9BAD-4548-A40D-01D59975DDAD}" srcId="{D988079F-3ED3-4C7A-8D41-039F49641034}" destId="{7D30A348-F173-4CEF-8D81-A3E878C2D5B0}" srcOrd="1" destOrd="0" parTransId="{9F2896BA-1B3B-4B3E-AC48-3A520BE0953C}" sibTransId="{A3CE51FD-D683-4144-A590-F624DA509374}"/>
    <dgm:cxn modelId="{D0277B3B-090D-498F-B5FC-C3288FB314CC}" type="presOf" srcId="{7D30A348-F173-4CEF-8D81-A3E878C2D5B0}" destId="{2C641373-167C-4432-8073-1E49AFF6CB40}" srcOrd="0" destOrd="1" presId="urn:microsoft.com/office/officeart/2005/8/layout/chevron2"/>
    <dgm:cxn modelId="{E3C6AA74-4240-4AD2-950D-F9A40994B889}" srcId="{374B73D5-4D9E-421C-AD35-7ADC43DEA917}" destId="{D988079F-3ED3-4C7A-8D41-039F49641034}" srcOrd="0" destOrd="0" parTransId="{0DD83729-DFEB-40C6-81AF-7FD4FF1996A7}" sibTransId="{934E78A6-3C12-4F4A-BFE2-A5670504E92D}"/>
    <dgm:cxn modelId="{A13314D8-097F-4A52-8197-02FA0D90AACC}" type="presParOf" srcId="{447E8842-CFCD-43C9-9499-A137D5D0C681}" destId="{D07381DA-0B49-4FA9-972A-D975DE781050}" srcOrd="0" destOrd="0" presId="urn:microsoft.com/office/officeart/2005/8/layout/chevron2"/>
    <dgm:cxn modelId="{4D07225E-116B-458A-A2ED-79D5174AA1EF}" type="presParOf" srcId="{D07381DA-0B49-4FA9-972A-D975DE781050}" destId="{D7610348-026A-45FB-8D43-25A42389BF4B}" srcOrd="0" destOrd="0" presId="urn:microsoft.com/office/officeart/2005/8/layout/chevron2"/>
    <dgm:cxn modelId="{1959EF64-E139-43E7-B888-00D0520913E8}" type="presParOf" srcId="{D07381DA-0B49-4FA9-972A-D975DE781050}" destId="{2C641373-167C-4432-8073-1E49AFF6CB4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610348-026A-45FB-8D43-25A42389BF4B}">
      <dsp:nvSpPr>
        <dsp:cNvPr id="0" name=""/>
        <dsp:cNvSpPr/>
      </dsp:nvSpPr>
      <dsp:spPr>
        <a:xfrm rot="5400000">
          <a:off x="-652700" y="652700"/>
          <a:ext cx="4351338" cy="3045936"/>
        </a:xfrm>
        <a:prstGeom prst="chevron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/>
        </a:p>
      </dsp:txBody>
      <dsp:txXfrm rot="-5400000">
        <a:off x="1" y="1522967"/>
        <a:ext cx="3045936" cy="1305402"/>
      </dsp:txXfrm>
    </dsp:sp>
    <dsp:sp modelId="{2C641373-167C-4432-8073-1E49AFF6CB40}">
      <dsp:nvSpPr>
        <dsp:cNvPr id="0" name=""/>
        <dsp:cNvSpPr/>
      </dsp:nvSpPr>
      <dsp:spPr>
        <a:xfrm rot="5400000">
          <a:off x="5366583" y="-2208106"/>
          <a:ext cx="2828369" cy="746966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6936" tIns="33655" rIns="33655" bIns="33655" numCol="1" spcCol="1270" anchor="ctr" anchorCtr="0">
          <a:noAutofit/>
        </a:bodyPr>
        <a:lstStyle/>
        <a:p>
          <a:pPr marL="285750" lvl="1" indent="-285750" algn="l" defTabSz="2355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5300" kern="1200" dirty="0">
              <a:solidFill>
                <a:schemeClr val="accent4"/>
              </a:solidFill>
            </a:rPr>
            <a:t>Mental Health</a:t>
          </a:r>
          <a:endParaRPr lang="en-GB" sz="5300" kern="1200" dirty="0">
            <a:solidFill>
              <a:schemeClr val="accent4"/>
            </a:solidFill>
          </a:endParaRPr>
        </a:p>
        <a:p>
          <a:pPr marL="285750" lvl="1" indent="-285750" algn="l" defTabSz="2355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5300" kern="1200" dirty="0">
              <a:solidFill>
                <a:srgbClr val="C00000"/>
              </a:solidFill>
            </a:rPr>
            <a:t>Emotional well-being</a:t>
          </a:r>
          <a:endParaRPr lang="en-GB" sz="5300" kern="1200" dirty="0">
            <a:solidFill>
              <a:srgbClr val="C00000"/>
            </a:solidFill>
          </a:endParaRPr>
        </a:p>
        <a:p>
          <a:pPr marL="285750" lvl="1" indent="-285750" algn="l" defTabSz="2355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5300" kern="1200" dirty="0">
              <a:solidFill>
                <a:srgbClr val="7030A0"/>
              </a:solidFill>
            </a:rPr>
            <a:t>Social development</a:t>
          </a:r>
          <a:endParaRPr lang="en-GB" sz="5300" kern="1200" dirty="0">
            <a:solidFill>
              <a:srgbClr val="7030A0"/>
            </a:solidFill>
          </a:endParaRPr>
        </a:p>
      </dsp:txBody>
      <dsp:txXfrm rot="-5400000">
        <a:off x="3045936" y="250611"/>
        <a:ext cx="7331593" cy="2552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28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84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65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36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813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761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076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773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397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509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293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D04B1-E5F4-4C08-999E-5C8BC446EE8B}" type="datetimeFigureOut">
              <a:rPr lang="en-GB" smtClean="0"/>
              <a:t>02/02/2025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A2DE4-6E75-4612-8DCE-5E20FF860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57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Kx7PCzg0CGE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hildren's Mental Health week 2025: What is the week about? - BBC News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503" y="706582"/>
            <a:ext cx="9403310" cy="529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350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hoenix Community Primary Sch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" r="9795" b="-2178"/>
          <a:stretch/>
        </p:blipFill>
        <p:spPr bwMode="auto">
          <a:xfrm>
            <a:off x="5943600" y="619991"/>
            <a:ext cx="5001491" cy="58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aptain Wonderweb &amp; The Esteem Machine - Castle Hill Community Primary  School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9" t="13631" r="10649" b="33569"/>
          <a:stretch/>
        </p:blipFill>
        <p:spPr bwMode="auto">
          <a:xfrm>
            <a:off x="124690" y="858982"/>
            <a:ext cx="5680363" cy="5149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83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5715" y="331054"/>
            <a:ext cx="7319592" cy="630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099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  <a:r>
              <a:rPr lang="en-US" dirty="0">
                <a:solidFill>
                  <a:srgbClr val="0070C0"/>
                </a:solidFill>
              </a:rPr>
              <a:t>What is Thrive? </a:t>
            </a:r>
            <a:r>
              <a:rPr lang="en-US" dirty="0">
                <a:solidFill>
                  <a:srgbClr val="00B050"/>
                </a:solidFill>
              </a:rPr>
              <a:t>How can Thrive help you?</a:t>
            </a:r>
            <a:endParaRPr lang="en-GB" dirty="0">
              <a:solidFill>
                <a:srgbClr val="00B050"/>
              </a:solidFill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53530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/>
          <p:cNvSpPr/>
          <p:nvPr/>
        </p:nvSpPr>
        <p:spPr>
          <a:xfrm>
            <a:off x="3678117" y="4916932"/>
            <a:ext cx="71833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Thrive helps teachers make sure </a:t>
            </a:r>
            <a:r>
              <a:rPr lang="en-GB" sz="2800" dirty="0" smtClean="0"/>
              <a:t>you</a:t>
            </a:r>
            <a:r>
              <a:rPr lang="en-GB" sz="2800" dirty="0" smtClean="0"/>
              <a:t> </a:t>
            </a:r>
            <a:r>
              <a:rPr lang="en-GB" sz="2800" dirty="0"/>
              <a:t>feel happy, safe, and ready to learn by giving </a:t>
            </a:r>
            <a:r>
              <a:rPr lang="en-GB" sz="2800" dirty="0" smtClean="0"/>
              <a:t>you</a:t>
            </a:r>
            <a:r>
              <a:rPr lang="en-GB" sz="2800" dirty="0" smtClean="0"/>
              <a:t> </a:t>
            </a:r>
            <a:r>
              <a:rPr lang="en-GB" sz="2800" dirty="0"/>
              <a:t>fun activities and tools to help with feelings and making friends.</a:t>
            </a:r>
          </a:p>
        </p:txBody>
      </p:sp>
      <p:pic>
        <p:nvPicPr>
          <p:cNvPr id="3" name="Picture 2" descr="michellejenkx3 - mi comida favorit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831" y="5416062"/>
            <a:ext cx="1441938" cy="14419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/>
          <a:srcRect l="45847" t="62405" r="31366" b="21497"/>
          <a:stretch/>
        </p:blipFill>
        <p:spPr>
          <a:xfrm>
            <a:off x="581891" y="5548212"/>
            <a:ext cx="2964872" cy="117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40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25" y="235527"/>
            <a:ext cx="11482251" cy="64977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5399" y="1732083"/>
            <a:ext cx="3789485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CORTEX - This is our thinking brain.</a:t>
            </a:r>
          </a:p>
          <a:p>
            <a:r>
              <a:rPr lang="en-US" sz="2000" dirty="0"/>
              <a:t>It helps us make good choices, concentrate, learn, process our emotions and stay calm. It helps us to think before we act.</a:t>
            </a:r>
          </a:p>
          <a:p>
            <a:r>
              <a:rPr lang="en-US" sz="2000" dirty="0"/>
              <a:t>Also called our child brain.</a:t>
            </a:r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71499" y="4232696"/>
            <a:ext cx="4958863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LIMBIC SYSTEM - This is our emotional brain. It helps us to stay safe. It helps us understand and manage our feelings.</a:t>
            </a:r>
          </a:p>
          <a:p>
            <a:r>
              <a:rPr lang="en-US" sz="2000" dirty="0"/>
              <a:t>It is where all our emotions come from.</a:t>
            </a:r>
          </a:p>
          <a:p>
            <a:r>
              <a:rPr lang="en-US" sz="2000" dirty="0"/>
              <a:t>Also called our chimp brain.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6" name="Picture 5" descr="Cartoon Alligator Clip Art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1650" y="3009356"/>
            <a:ext cx="1820007" cy="18200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29431" y="4701984"/>
            <a:ext cx="3584439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BRAIN STEM - This is our survival brain. It controls our body to keep us breathing, sleeping, eating. Its job is to keep us alive.</a:t>
            </a:r>
          </a:p>
          <a:p>
            <a:r>
              <a:rPr lang="en-US" sz="2000" dirty="0"/>
              <a:t>Also called our alligator brain.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4" name="Picture 3" descr="Printable Monkey Clipart, Coloring Pages, Cartoon &amp; Crafts for Kids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81"/>
          <a:stretch/>
        </p:blipFill>
        <p:spPr>
          <a:xfrm>
            <a:off x="3670570" y="5557546"/>
            <a:ext cx="1767352" cy="11757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30362" y="6341423"/>
            <a:ext cx="3471134" cy="6293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Art Caillou Youtube Mom Child Cartoon Transparent HQ PNG Download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01" y="367419"/>
            <a:ext cx="1005554" cy="225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781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55" y="235527"/>
            <a:ext cx="11665527" cy="64700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9376" y="326381"/>
            <a:ext cx="9346982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4800" dirty="0"/>
              <a:t>When the alligator sets off the alarm</a:t>
            </a:r>
          </a:p>
        </p:txBody>
      </p:sp>
      <p:pic>
        <p:nvPicPr>
          <p:cNvPr id="5" name="Picture 4" descr="สัตว์ จระเข้ · กราฟิกแบบเวกเตอร์ฟรีบน Pixaba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88" y="1128346"/>
            <a:ext cx="2702536" cy="27497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656" y="4014599"/>
            <a:ext cx="11665526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/>
              <a:t>Think of your alligator brain as an alarm. It is always on the lookout, thinking ‘Am I safe?’</a:t>
            </a:r>
          </a:p>
          <a:p>
            <a:r>
              <a:rPr lang="en-US" sz="3200" dirty="0"/>
              <a:t>If the alligator senses tricky emotions, like anger, anxiety or fear, it may set off our internal </a:t>
            </a:r>
            <a:r>
              <a:rPr lang="en-US" sz="3200" dirty="0" smtClean="0"/>
              <a:t>alarm</a:t>
            </a:r>
            <a:endParaRPr lang="en-US" sz="3200" dirty="0"/>
          </a:p>
          <a:p>
            <a:r>
              <a:rPr lang="en-US" sz="3200" b="1" dirty="0">
                <a:solidFill>
                  <a:srgbClr val="FF0000"/>
                </a:solidFill>
              </a:rPr>
              <a:t>It may send a message to protect us.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7035110" y="5902890"/>
            <a:ext cx="4935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https://www.youtube.com/watch?v=Kx7PCzg0CGE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1323" y="1063869"/>
            <a:ext cx="712177" cy="4132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08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444" y="93519"/>
            <a:ext cx="11762509" cy="64562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65433" y="1356244"/>
            <a:ext cx="364880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Our brains may switch off and it is hard to think and make good choices.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201007" y="4007896"/>
            <a:ext cx="2977663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Your heart might start beating faster, you feel hot and sweaty.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54444" y="5263877"/>
            <a:ext cx="333082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Your muscles tense. </a:t>
            </a:r>
            <a:r>
              <a:rPr lang="en-US" dirty="0" smtClean="0"/>
              <a:t> </a:t>
            </a:r>
            <a:r>
              <a:rPr lang="en-US" dirty="0"/>
              <a:t>They may shake or tremble.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523211" y="1664033"/>
            <a:ext cx="336399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Adrenaline is released. This is to get you ready to stay safe –this will make you feel jittery or fidgety.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348297" y="4872473"/>
            <a:ext cx="3668656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Your </a:t>
            </a:r>
            <a:r>
              <a:rPr lang="en-US" dirty="0" smtClean="0"/>
              <a:t>tummy</a:t>
            </a:r>
            <a:r>
              <a:rPr lang="en-US" dirty="0" smtClean="0"/>
              <a:t> </a:t>
            </a:r>
            <a:r>
              <a:rPr lang="en-US" dirty="0"/>
              <a:t>shuts </a:t>
            </a:r>
            <a:r>
              <a:rPr lang="en-US" dirty="0" smtClean="0"/>
              <a:t>down </a:t>
            </a:r>
            <a:r>
              <a:rPr lang="en-US" dirty="0"/>
              <a:t>which means you may feel like you have ‘butterflies’ in your tummy. You may even feel </a:t>
            </a:r>
            <a:r>
              <a:rPr lang="en-US" dirty="0" smtClean="0"/>
              <a:t>sick or need the toilet.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5372100" y="1336431"/>
            <a:ext cx="448408" cy="5539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09600" y="2563091"/>
            <a:ext cx="4447309" cy="11547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204364" y="3140475"/>
            <a:ext cx="2493818" cy="1209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529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3457" cy="67333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62346" y="3991708"/>
            <a:ext cx="6005146" cy="32355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240823" y="5609492"/>
            <a:ext cx="6005146" cy="32355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338039" y="0"/>
            <a:ext cx="2678723" cy="14302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Cartoon Alligator Clip Art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53" y="4684671"/>
            <a:ext cx="1678455" cy="1678455"/>
          </a:xfrm>
          <a:prstGeom prst="rect">
            <a:avLst/>
          </a:prstGeom>
        </p:spPr>
      </p:pic>
      <p:pic>
        <p:nvPicPr>
          <p:cNvPr id="8" name="Picture 7" descr="Printable Monkey Clipart, Coloring Pages, Cartoon &amp; Crafts for Kids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81"/>
          <a:stretch/>
        </p:blipFill>
        <p:spPr>
          <a:xfrm>
            <a:off x="5991535" y="4936018"/>
            <a:ext cx="1767352" cy="1175763"/>
          </a:xfrm>
          <a:prstGeom prst="rect">
            <a:avLst/>
          </a:prstGeom>
        </p:spPr>
      </p:pic>
      <p:pic>
        <p:nvPicPr>
          <p:cNvPr id="9" name="Picture 8" descr="Art Caillou Youtube Mom Child Cartoon Transparent HQ PNG Download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981" y="4004975"/>
            <a:ext cx="1005554" cy="2254313"/>
          </a:xfrm>
          <a:prstGeom prst="rect">
            <a:avLst/>
          </a:prstGeom>
        </p:spPr>
      </p:pic>
      <p:sp>
        <p:nvSpPr>
          <p:cNvPr id="10" name="Plus 9"/>
          <p:cNvSpPr/>
          <p:nvPr/>
        </p:nvSpPr>
        <p:spPr>
          <a:xfrm rot="2657948">
            <a:off x="5781436" y="4985845"/>
            <a:ext cx="670818" cy="625744"/>
          </a:xfrm>
          <a:prstGeom prst="mathPlus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Plus 10"/>
          <p:cNvSpPr/>
          <p:nvPr/>
        </p:nvSpPr>
        <p:spPr>
          <a:xfrm rot="2821373">
            <a:off x="7379075" y="5010780"/>
            <a:ext cx="670818" cy="625744"/>
          </a:xfrm>
          <a:prstGeom prst="mathPlus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Equal 11"/>
          <p:cNvSpPr/>
          <p:nvPr/>
        </p:nvSpPr>
        <p:spPr>
          <a:xfrm>
            <a:off x="9158887" y="5002605"/>
            <a:ext cx="933255" cy="745057"/>
          </a:xfrm>
          <a:prstGeom prst="mathEqual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5" name="Picture 14" descr="Comic Blast Effect Explosion · Free vector graphic on Pixaba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645" y="4791713"/>
            <a:ext cx="2025812" cy="126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736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Alligator Clip Art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947" y="5179545"/>
            <a:ext cx="1678455" cy="1678455"/>
          </a:xfrm>
          <a:prstGeom prst="rect">
            <a:avLst/>
          </a:prstGeom>
        </p:spPr>
      </p:pic>
      <p:pic>
        <p:nvPicPr>
          <p:cNvPr id="3" name="Picture 2" descr="Printable Monkey Clipart, Coloring Pages, Cartoon &amp; Crafts for Kids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81"/>
          <a:stretch/>
        </p:blipFill>
        <p:spPr>
          <a:xfrm>
            <a:off x="1161129" y="5430892"/>
            <a:ext cx="1767352" cy="1175763"/>
          </a:xfrm>
          <a:prstGeom prst="rect">
            <a:avLst/>
          </a:prstGeom>
        </p:spPr>
      </p:pic>
      <p:pic>
        <p:nvPicPr>
          <p:cNvPr id="4" name="Picture 3" descr="Art Caillou Youtube Mom Child Cartoon Transparent HQ PNG Download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99849"/>
            <a:ext cx="1005554" cy="2254313"/>
          </a:xfrm>
          <a:prstGeom prst="rect">
            <a:avLst/>
          </a:prstGeom>
        </p:spPr>
      </p:pic>
      <p:sp>
        <p:nvSpPr>
          <p:cNvPr id="5" name="Plus 4"/>
          <p:cNvSpPr/>
          <p:nvPr/>
        </p:nvSpPr>
        <p:spPr>
          <a:xfrm>
            <a:off x="951030" y="5480719"/>
            <a:ext cx="670818" cy="625744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Plus 5"/>
          <p:cNvSpPr/>
          <p:nvPr/>
        </p:nvSpPr>
        <p:spPr>
          <a:xfrm>
            <a:off x="2548669" y="5505654"/>
            <a:ext cx="670818" cy="625744"/>
          </a:xfrm>
          <a:prstGeom prst="mathPlu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Equal 6"/>
          <p:cNvSpPr/>
          <p:nvPr/>
        </p:nvSpPr>
        <p:spPr>
          <a:xfrm>
            <a:off x="4330248" y="5480719"/>
            <a:ext cx="1294646" cy="745057"/>
          </a:xfrm>
          <a:prstGeom prst="mathEqua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8" name="Picture 7" descr="Clipart - Green Tick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413" y="5284216"/>
            <a:ext cx="1163642" cy="1339444"/>
          </a:xfrm>
          <a:prstGeom prst="rect">
            <a:avLst/>
          </a:prstGeom>
        </p:spPr>
      </p:pic>
      <p:pic>
        <p:nvPicPr>
          <p:cNvPr id="1028" name="Picture 4" descr="Inside Out 2: A Visual Representation of My Anxiety- The kNOw Youth Medi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730" y="244026"/>
            <a:ext cx="9699008" cy="484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837574" y="5353773"/>
            <a:ext cx="510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What can we do in school to help us feel calmer and get all of our brain back up and running as a team?</a:t>
            </a:r>
            <a:endParaRPr lang="en-GB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367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10201</TotalTime>
  <Words>342</Words>
  <Application>Microsoft Office PowerPoint</Application>
  <PresentationFormat>Widescreen</PresentationFormat>
  <Paragraphs>27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  What is Thrive? How can Thrive help you?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Hawkes</dc:creator>
  <cp:lastModifiedBy>Mrs H Crutchley</cp:lastModifiedBy>
  <cp:revision>28</cp:revision>
  <dcterms:created xsi:type="dcterms:W3CDTF">2024-10-25T14:40:33Z</dcterms:created>
  <dcterms:modified xsi:type="dcterms:W3CDTF">2025-02-02T20:48:35Z</dcterms:modified>
</cp:coreProperties>
</file>