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4"/>
  </p:notesMasterIdLst>
  <p:sldIdLst>
    <p:sldId id="256" r:id="rId2"/>
    <p:sldId id="257" r:id="rId3"/>
    <p:sldId id="264" r:id="rId4"/>
    <p:sldId id="274" r:id="rId5"/>
    <p:sldId id="258" r:id="rId6"/>
    <p:sldId id="275" r:id="rId7"/>
    <p:sldId id="276" r:id="rId8"/>
    <p:sldId id="271" r:id="rId9"/>
    <p:sldId id="272" r:id="rId10"/>
    <p:sldId id="260" r:id="rId11"/>
    <p:sldId id="266" r:id="rId12"/>
    <p:sldId id="268" r:id="rId1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39" autoAdjust="0"/>
    <p:restoredTop sz="94660"/>
  </p:normalViewPr>
  <p:slideViewPr>
    <p:cSldViewPr>
      <p:cViewPr varScale="1">
        <p:scale>
          <a:sx n="68" d="100"/>
          <a:sy n="68" d="100"/>
        </p:scale>
        <p:origin x="144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C4655178-D6FB-4C9C-A4F7-0538EA7FE593}" type="datetimeFigureOut">
              <a:rPr lang="en-GB" smtClean="0"/>
              <a:t>30/09/2024</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149FAAC2-5838-4542-AC7E-59CB6A8CA577}" type="slidenum">
              <a:rPr lang="en-GB" smtClean="0"/>
              <a:t>‹#›</a:t>
            </a:fld>
            <a:endParaRPr lang="en-GB"/>
          </a:p>
        </p:txBody>
      </p:sp>
    </p:spTree>
    <p:extLst>
      <p:ext uri="{BB962C8B-B14F-4D97-AF65-F5344CB8AC3E}">
        <p14:creationId xmlns:p14="http://schemas.microsoft.com/office/powerpoint/2010/main" val="8137990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49FAAC2-5838-4542-AC7E-59CB6A8CA577}" type="slidenum">
              <a:rPr lang="en-GB" smtClean="0"/>
              <a:t>1</a:t>
            </a:fld>
            <a:endParaRPr lang="en-GB"/>
          </a:p>
        </p:txBody>
      </p:sp>
    </p:spTree>
    <p:extLst>
      <p:ext uri="{BB962C8B-B14F-4D97-AF65-F5344CB8AC3E}">
        <p14:creationId xmlns:p14="http://schemas.microsoft.com/office/powerpoint/2010/main" val="41723353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49FAAC2-5838-4542-AC7E-59CB6A8CA577}" type="slidenum">
              <a:rPr lang="en-GB" smtClean="0"/>
              <a:t>2</a:t>
            </a:fld>
            <a:endParaRPr lang="en-GB"/>
          </a:p>
        </p:txBody>
      </p:sp>
    </p:spTree>
    <p:extLst>
      <p:ext uri="{BB962C8B-B14F-4D97-AF65-F5344CB8AC3E}">
        <p14:creationId xmlns:p14="http://schemas.microsoft.com/office/powerpoint/2010/main" val="8629412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49FAAC2-5838-4542-AC7E-59CB6A8CA577}" type="slidenum">
              <a:rPr lang="en-GB" smtClean="0"/>
              <a:t>3</a:t>
            </a:fld>
            <a:endParaRPr lang="en-GB"/>
          </a:p>
        </p:txBody>
      </p:sp>
    </p:spTree>
    <p:extLst>
      <p:ext uri="{BB962C8B-B14F-4D97-AF65-F5344CB8AC3E}">
        <p14:creationId xmlns:p14="http://schemas.microsoft.com/office/powerpoint/2010/main" val="38478428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49FAAC2-5838-4542-AC7E-59CB6A8CA577}" type="slidenum">
              <a:rPr lang="en-GB" smtClean="0"/>
              <a:t>4</a:t>
            </a:fld>
            <a:endParaRPr lang="en-GB"/>
          </a:p>
        </p:txBody>
      </p:sp>
    </p:spTree>
    <p:extLst>
      <p:ext uri="{BB962C8B-B14F-4D97-AF65-F5344CB8AC3E}">
        <p14:creationId xmlns:p14="http://schemas.microsoft.com/office/powerpoint/2010/main" val="1515208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49FAAC2-5838-4542-AC7E-59CB6A8CA577}" type="slidenum">
              <a:rPr lang="en-GB" smtClean="0"/>
              <a:t>5</a:t>
            </a:fld>
            <a:endParaRPr lang="en-GB"/>
          </a:p>
        </p:txBody>
      </p:sp>
    </p:spTree>
    <p:extLst>
      <p:ext uri="{BB962C8B-B14F-4D97-AF65-F5344CB8AC3E}">
        <p14:creationId xmlns:p14="http://schemas.microsoft.com/office/powerpoint/2010/main" val="22215092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49FAAC2-5838-4542-AC7E-59CB6A8CA577}" type="slidenum">
              <a:rPr lang="en-GB" smtClean="0"/>
              <a:t>6</a:t>
            </a:fld>
            <a:endParaRPr lang="en-GB"/>
          </a:p>
        </p:txBody>
      </p:sp>
    </p:spTree>
    <p:extLst>
      <p:ext uri="{BB962C8B-B14F-4D97-AF65-F5344CB8AC3E}">
        <p14:creationId xmlns:p14="http://schemas.microsoft.com/office/powerpoint/2010/main" val="38403138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2951251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Briefly discuss what each of these things are for parents</a:t>
            </a:r>
          </a:p>
        </p:txBody>
      </p:sp>
      <p:sp>
        <p:nvSpPr>
          <p:cNvPr id="4" name="Slide Number Placeholder 3"/>
          <p:cNvSpPr>
            <a:spLocks noGrp="1"/>
          </p:cNvSpPr>
          <p:nvPr>
            <p:ph type="sldNum" sz="quarter" idx="10"/>
          </p:nvPr>
        </p:nvSpPr>
        <p:spPr/>
        <p:txBody>
          <a:bodyPr/>
          <a:lstStyle/>
          <a:p>
            <a:fld id="{149FAAC2-5838-4542-AC7E-59CB6A8CA577}" type="slidenum">
              <a:rPr lang="en-GB" smtClean="0"/>
              <a:t>9</a:t>
            </a:fld>
            <a:endParaRPr lang="en-GB"/>
          </a:p>
        </p:txBody>
      </p:sp>
    </p:spTree>
    <p:extLst>
      <p:ext uri="{BB962C8B-B14F-4D97-AF65-F5344CB8AC3E}">
        <p14:creationId xmlns:p14="http://schemas.microsoft.com/office/powerpoint/2010/main" val="9705935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49FAAC2-5838-4542-AC7E-59CB6A8CA577}" type="slidenum">
              <a:rPr lang="en-GB" smtClean="0"/>
              <a:t>11</a:t>
            </a:fld>
            <a:endParaRPr lang="en-GB"/>
          </a:p>
        </p:txBody>
      </p:sp>
    </p:spTree>
    <p:extLst>
      <p:ext uri="{BB962C8B-B14F-4D97-AF65-F5344CB8AC3E}">
        <p14:creationId xmlns:p14="http://schemas.microsoft.com/office/powerpoint/2010/main" val="1047037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5B4AB40-7FAC-44AB-B372-E30F24C29C94}" type="datetimeFigureOut">
              <a:rPr lang="en-GB" smtClean="0"/>
              <a:pPr/>
              <a:t>30/09/2024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964A68-B81A-408E-B8AF-26F2FD885E1F}"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5B4AB40-7FAC-44AB-B372-E30F24C29C94}" type="datetimeFigureOut">
              <a:rPr lang="en-GB" smtClean="0"/>
              <a:pPr/>
              <a:t>30/09/2024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964A68-B81A-408E-B8AF-26F2FD885E1F}"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5B4AB40-7FAC-44AB-B372-E30F24C29C94}" type="datetimeFigureOut">
              <a:rPr lang="en-GB" smtClean="0"/>
              <a:pPr/>
              <a:t>30/09/2024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964A68-B81A-408E-B8AF-26F2FD885E1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5B4AB40-7FAC-44AB-B372-E30F24C29C94}" type="datetimeFigureOut">
              <a:rPr lang="en-GB" smtClean="0"/>
              <a:pPr/>
              <a:t>30/09/2024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964A68-B81A-408E-B8AF-26F2FD885E1F}"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5B4AB40-7FAC-44AB-B372-E30F24C29C94}" type="datetimeFigureOut">
              <a:rPr lang="en-GB" smtClean="0"/>
              <a:pPr/>
              <a:t>30/09/2024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964A68-B81A-408E-B8AF-26F2FD885E1F}"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5B4AB40-7FAC-44AB-B372-E30F24C29C94}" type="datetimeFigureOut">
              <a:rPr lang="en-GB" smtClean="0"/>
              <a:pPr/>
              <a:t>30/09/2024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964A68-B81A-408E-B8AF-26F2FD885E1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B4AB40-7FAC-44AB-B372-E30F24C29C94}" type="datetimeFigureOut">
              <a:rPr lang="en-GB" smtClean="0"/>
              <a:pPr/>
              <a:t>30/09/2024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964A68-B81A-408E-B8AF-26F2FD885E1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5B4AB40-7FAC-44AB-B372-E30F24C29C94}" type="datetimeFigureOut">
              <a:rPr lang="en-GB" smtClean="0"/>
              <a:pPr/>
              <a:t>30/09/2024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964A68-B81A-408E-B8AF-26F2FD885E1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5B4AB40-7FAC-44AB-B372-E30F24C29C94}" type="datetimeFigureOut">
              <a:rPr lang="en-GB" smtClean="0"/>
              <a:pPr/>
              <a:t>30/09/2024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964A68-B81A-408E-B8AF-26F2FD885E1F}"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5B4AB40-7FAC-44AB-B372-E30F24C29C94}" type="datetimeFigureOut">
              <a:rPr lang="en-GB" smtClean="0"/>
              <a:pPr/>
              <a:t>30/09/2024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964A68-B81A-408E-B8AF-26F2FD885E1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5B4AB40-7FAC-44AB-B372-E30F24C29C94}" type="datetimeFigureOut">
              <a:rPr lang="en-GB" smtClean="0"/>
              <a:pPr/>
              <a:t>30/09/2024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964A68-B81A-408E-B8AF-26F2FD885E1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359532" y="1916832"/>
            <a:ext cx="837093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1500">
                <a:solidFill>
                  <a:schemeClr val="tx1">
                    <a:lumMod val="65000"/>
                    <a:lumOff val="35000"/>
                  </a:schemeClr>
                </a:solidFill>
              </a:defRPr>
            </a:lvl4pPr>
            <a:lvl5pPr>
              <a:defRPr sz="15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359532" y="332656"/>
            <a:ext cx="7344816" cy="1152128"/>
          </a:xfrm>
          <a:prstGeom prst="rect">
            <a:avLst/>
          </a:prstGeom>
        </p:spPr>
        <p:txBody>
          <a:bodyPr anchor="b" anchorCtr="0"/>
          <a:lstStyle>
            <a:lvl1pPr>
              <a:defRPr sz="3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943165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B4AB40-7FAC-44AB-B372-E30F24C29C94}" type="datetimeFigureOut">
              <a:rPr lang="en-GB" smtClean="0"/>
              <a:pPr/>
              <a:t>30/09/2024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964A68-B81A-408E-B8AF-26F2FD885E1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hyperlink" Target="http://www.google.co.uk/url?sa=i&amp;rct=j&amp;q=&amp;esrc=s&amp;source=images&amp;cd=&amp;cad=rja&amp;uact=8&amp;ved=0ahUKEwjsq8fY3I7PAhXKbxQKHULYB0YQjRwIBw&amp;url=http://cliparts.co/children-learning-clipart&amp;psig=AFQjCNHQsS94GYikqeusvnmT_C4lDrAG8g&amp;ust=1473937839590405"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jpe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5.emf"/><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924944"/>
            <a:ext cx="7772400" cy="1728192"/>
          </a:xfrm>
        </p:spPr>
        <p:txBody>
          <a:bodyPr>
            <a:noAutofit/>
          </a:bodyPr>
          <a:lstStyle/>
          <a:p>
            <a:r>
              <a:rPr lang="en-GB" sz="5400" dirty="0">
                <a:latin typeface="Comic Sans MS" pitchFamily="66" charset="0"/>
              </a:rPr>
              <a:t>Welcome to our Year 2 information afternoon</a:t>
            </a:r>
          </a:p>
        </p:txBody>
      </p:sp>
      <p:pic>
        <p:nvPicPr>
          <p:cNvPr id="4" name="Picture 3" descr="St Mildreds ribbons.jpg"/>
          <p:cNvPicPr>
            <a:picLocks noChangeAspect="1"/>
          </p:cNvPicPr>
          <p:nvPr/>
        </p:nvPicPr>
        <p:blipFill>
          <a:blip r:embed="rId3" cstate="print"/>
          <a:srcRect t="30085"/>
          <a:stretch>
            <a:fillRect/>
          </a:stretch>
        </p:blipFill>
        <p:spPr>
          <a:xfrm>
            <a:off x="0" y="6021288"/>
            <a:ext cx="9144000" cy="836712"/>
          </a:xfrm>
          <a:prstGeom prst="rect">
            <a:avLst/>
          </a:prstGeom>
        </p:spPr>
      </p:pic>
      <p:sp>
        <p:nvSpPr>
          <p:cNvPr id="3" name="AutoShape 2" descr="Image result for learning clip art">
            <a:hlinkClick r:id="rId4"/>
          </p:cNvPr>
          <p:cNvSpPr>
            <a:spLocks noChangeAspect="1" noChangeArrowheads="1"/>
          </p:cNvSpPr>
          <p:nvPr/>
        </p:nvSpPr>
        <p:spPr bwMode="auto">
          <a:xfrm>
            <a:off x="53975" y="-1790700"/>
            <a:ext cx="3143250" cy="3743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Image result for learning clip art">
            <a:hlinkClick r:id="rId4"/>
          </p:cNvPr>
          <p:cNvSpPr>
            <a:spLocks noChangeAspect="1" noChangeArrowheads="1"/>
          </p:cNvSpPr>
          <p:nvPr/>
        </p:nvSpPr>
        <p:spPr bwMode="auto">
          <a:xfrm>
            <a:off x="206375" y="-1638300"/>
            <a:ext cx="3143250" cy="3743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Rectangle 6"/>
          <p:cNvSpPr/>
          <p:nvPr/>
        </p:nvSpPr>
        <p:spPr>
          <a:xfrm>
            <a:off x="1206621" y="1181695"/>
            <a:ext cx="6245699" cy="1200329"/>
          </a:xfrm>
          <a:prstGeom prst="rect">
            <a:avLst/>
          </a:prstGeom>
          <a:noFill/>
        </p:spPr>
        <p:txBody>
          <a:bodyPr wrap="square" lIns="91440" tIns="45720" rIns="91440" bIns="45720">
            <a:spAutoFit/>
          </a:bodyPr>
          <a:lstStyle/>
          <a:p>
            <a:pPr algn="ctr"/>
            <a:r>
              <a:rPr lang="en-US"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Dream Big, Aim High, </a:t>
            </a:r>
          </a:p>
          <a:p>
            <a:pPr algn="ctr"/>
            <a:r>
              <a:rPr lang="en-US"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Make a Difference</a:t>
            </a: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4463" y="144463"/>
            <a:ext cx="1562100"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092280" y="447675"/>
            <a:ext cx="1562100" cy="1657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924944"/>
            <a:ext cx="7772400" cy="1728192"/>
          </a:xfrm>
        </p:spPr>
        <p:txBody>
          <a:bodyPr>
            <a:noAutofit/>
          </a:bodyPr>
          <a:lstStyle/>
          <a:p>
            <a:br>
              <a:rPr lang="en-GB" dirty="0"/>
            </a:br>
            <a:r>
              <a:rPr lang="en-GB" dirty="0">
                <a:latin typeface="Comic Sans MS" pitchFamily="66" charset="0"/>
              </a:rPr>
              <a:t> * Transition </a:t>
            </a:r>
            <a:br>
              <a:rPr lang="en-GB" dirty="0"/>
            </a:br>
            <a:r>
              <a:rPr lang="en-GB" dirty="0"/>
              <a:t>* </a:t>
            </a:r>
            <a:r>
              <a:rPr lang="en-GB" dirty="0">
                <a:latin typeface="Comic Sans MS" pitchFamily="66" charset="0"/>
              </a:rPr>
              <a:t>The Curriculum</a:t>
            </a:r>
            <a:br>
              <a:rPr lang="en-GB" dirty="0">
                <a:latin typeface="Comic Sans MS" pitchFamily="66" charset="0"/>
              </a:rPr>
            </a:br>
            <a:r>
              <a:rPr lang="en-GB" dirty="0">
                <a:latin typeface="Comic Sans MS" pitchFamily="66" charset="0"/>
              </a:rPr>
              <a:t>*Assessment</a:t>
            </a:r>
            <a:br>
              <a:rPr lang="en-GB" dirty="0">
                <a:latin typeface="Comic Sans MS" pitchFamily="66" charset="0"/>
              </a:rPr>
            </a:br>
            <a:r>
              <a:rPr lang="en-GB" dirty="0">
                <a:latin typeface="Comic Sans MS" pitchFamily="66" charset="0"/>
              </a:rPr>
              <a:t>*Helping your child</a:t>
            </a:r>
            <a:br>
              <a:rPr lang="en-GB" dirty="0">
                <a:latin typeface="Comic Sans MS" pitchFamily="66" charset="0"/>
              </a:rPr>
            </a:br>
            <a:br>
              <a:rPr lang="en-GB" dirty="0">
                <a:latin typeface="Comic Sans MS" pitchFamily="66" charset="0"/>
              </a:rPr>
            </a:br>
            <a:endParaRPr lang="en-GB" dirty="0">
              <a:latin typeface="Comic Sans MS" pitchFamily="66" charset="0"/>
            </a:endParaRPr>
          </a:p>
        </p:txBody>
      </p:sp>
      <p:pic>
        <p:nvPicPr>
          <p:cNvPr id="4" name="Picture 3" descr="St Mildreds ribbons.jpg"/>
          <p:cNvPicPr>
            <a:picLocks noChangeAspect="1"/>
          </p:cNvPicPr>
          <p:nvPr/>
        </p:nvPicPr>
        <p:blipFill>
          <a:blip r:embed="rId3" cstate="print"/>
          <a:srcRect t="30085"/>
          <a:stretch>
            <a:fillRect/>
          </a:stretch>
        </p:blipFill>
        <p:spPr>
          <a:xfrm>
            <a:off x="0" y="6021288"/>
            <a:ext cx="9144000" cy="836712"/>
          </a:xfrm>
          <a:prstGeom prst="rect">
            <a:avLst/>
          </a:prstGeom>
        </p:spPr>
      </p:pic>
      <p:pic>
        <p:nvPicPr>
          <p:cNvPr id="6" name="Picture 5"/>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20272" y="332656"/>
            <a:ext cx="1562100" cy="1657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116632"/>
            <a:ext cx="8712968" cy="8469560"/>
          </a:xfrm>
        </p:spPr>
        <p:txBody>
          <a:bodyPr>
            <a:noAutofit/>
          </a:bodyPr>
          <a:lstStyle/>
          <a:p>
            <a:r>
              <a:rPr lang="en-GB" sz="3600" u="sng" dirty="0">
                <a:latin typeface="Comic Sans MS" pitchFamily="66" charset="0"/>
              </a:rPr>
              <a:t>Transition into Year 2</a:t>
            </a:r>
            <a:br>
              <a:rPr lang="en-GB" sz="3600" u="sng" dirty="0">
                <a:latin typeface="Comic Sans MS" pitchFamily="66" charset="0"/>
              </a:rPr>
            </a:br>
            <a:br>
              <a:rPr lang="en-GB" sz="2800" dirty="0">
                <a:latin typeface="Comic Sans MS" pitchFamily="66" charset="0"/>
              </a:rPr>
            </a:br>
            <a:br>
              <a:rPr lang="en-GB" sz="2800" dirty="0">
                <a:latin typeface="Comic Sans MS" pitchFamily="66" charset="0"/>
              </a:rPr>
            </a:br>
            <a:br>
              <a:rPr lang="en-GB" sz="2800" dirty="0">
                <a:latin typeface="Comic Sans MS" pitchFamily="66" charset="0"/>
              </a:rPr>
            </a:br>
            <a:br>
              <a:rPr lang="en-GB" sz="2800" dirty="0">
                <a:latin typeface="Comic Sans MS" pitchFamily="66" charset="0"/>
              </a:rPr>
            </a:br>
            <a:r>
              <a:rPr lang="en-GB" sz="2800" dirty="0">
                <a:latin typeface="Comic Sans MS" pitchFamily="66" charset="0"/>
              </a:rPr>
              <a:t>Our Year 2 classrooms look very similar to a Year 1 classroom.  This is to help the children have a smooth transition from Year 1 to Year 2.  There are reading areas, working walls, construction, small world, an enquiry area and so on. </a:t>
            </a:r>
            <a:br>
              <a:rPr lang="en-GB" sz="2800" dirty="0">
                <a:latin typeface="Comic Sans MS" pitchFamily="66" charset="0"/>
              </a:rPr>
            </a:br>
            <a:br>
              <a:rPr lang="en-GB" sz="2800" dirty="0">
                <a:latin typeface="Comic Sans MS" pitchFamily="66" charset="0"/>
              </a:rPr>
            </a:br>
            <a:br>
              <a:rPr lang="en-GB" sz="3200" dirty="0">
                <a:latin typeface="Comic Sans MS" pitchFamily="66" charset="0"/>
              </a:rPr>
            </a:br>
            <a:br>
              <a:rPr lang="en-GB" sz="2400" dirty="0">
                <a:latin typeface="Comic Sans MS" pitchFamily="66" charset="0"/>
              </a:rPr>
            </a:br>
            <a:br>
              <a:rPr lang="en-GB" dirty="0"/>
            </a:br>
            <a:br>
              <a:rPr lang="en-GB" dirty="0">
                <a:latin typeface="Comic Sans MS" pitchFamily="66" charset="0"/>
              </a:rPr>
            </a:br>
            <a:endParaRPr lang="en-GB" dirty="0">
              <a:latin typeface="Comic Sans MS" pitchFamily="66" charset="0"/>
            </a:endParaRPr>
          </a:p>
        </p:txBody>
      </p:sp>
      <p:pic>
        <p:nvPicPr>
          <p:cNvPr id="4" name="Picture 3" descr="St Mildreds ribbons.jpg"/>
          <p:cNvPicPr>
            <a:picLocks noChangeAspect="1"/>
          </p:cNvPicPr>
          <p:nvPr/>
        </p:nvPicPr>
        <p:blipFill>
          <a:blip r:embed="rId3" cstate="print"/>
          <a:srcRect t="30085"/>
          <a:stretch>
            <a:fillRect/>
          </a:stretch>
        </p:blipFill>
        <p:spPr>
          <a:xfrm>
            <a:off x="22060" y="6010200"/>
            <a:ext cx="9144000" cy="836712"/>
          </a:xfrm>
          <a:prstGeom prst="rect">
            <a:avLst/>
          </a:prstGeom>
        </p:spPr>
      </p:pic>
      <p:pic>
        <p:nvPicPr>
          <p:cNvPr id="6" name="Picture 5"/>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44172" y="116632"/>
            <a:ext cx="1274068" cy="1008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116632"/>
            <a:ext cx="8712968" cy="8469560"/>
          </a:xfrm>
        </p:spPr>
        <p:txBody>
          <a:bodyPr>
            <a:noAutofit/>
          </a:bodyPr>
          <a:lstStyle/>
          <a:p>
            <a:br>
              <a:rPr lang="en-GB" sz="2400" dirty="0">
                <a:latin typeface="Comic Sans MS" pitchFamily="66" charset="0"/>
              </a:rPr>
            </a:br>
            <a:br>
              <a:rPr lang="en-GB" dirty="0"/>
            </a:br>
            <a:br>
              <a:rPr lang="en-GB" dirty="0">
                <a:latin typeface="Comic Sans MS" pitchFamily="66" charset="0"/>
              </a:rPr>
            </a:br>
            <a:endParaRPr lang="en-GB" dirty="0">
              <a:latin typeface="Comic Sans MS" pitchFamily="66" charset="0"/>
            </a:endParaRPr>
          </a:p>
        </p:txBody>
      </p:sp>
      <p:pic>
        <p:nvPicPr>
          <p:cNvPr id="4" name="Picture 3" descr="St Mildreds ribbons.jpg"/>
          <p:cNvPicPr>
            <a:picLocks noChangeAspect="1"/>
          </p:cNvPicPr>
          <p:nvPr/>
        </p:nvPicPr>
        <p:blipFill>
          <a:blip r:embed="rId3" cstate="print"/>
          <a:srcRect t="30085"/>
          <a:stretch>
            <a:fillRect/>
          </a:stretch>
        </p:blipFill>
        <p:spPr>
          <a:xfrm>
            <a:off x="0" y="6021288"/>
            <a:ext cx="9144000" cy="836712"/>
          </a:xfrm>
          <a:prstGeom prst="rect">
            <a:avLst/>
          </a:prstGeom>
        </p:spPr>
      </p:pic>
      <p:pic>
        <p:nvPicPr>
          <p:cNvPr id="6" name="Picture 5"/>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44172" y="116632"/>
            <a:ext cx="1274068" cy="1008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036390" y="908720"/>
            <a:ext cx="7344816" cy="5386090"/>
          </a:xfrm>
          <a:prstGeom prst="rect">
            <a:avLst/>
          </a:prstGeom>
        </p:spPr>
        <p:txBody>
          <a:bodyPr wrap="square">
            <a:spAutoFit/>
          </a:bodyPr>
          <a:lstStyle/>
          <a:p>
            <a:endParaRPr lang="en-GB" sz="2400" dirty="0">
              <a:latin typeface="Comic Sans MS" pitchFamily="66" charset="0"/>
            </a:endParaRPr>
          </a:p>
          <a:p>
            <a:r>
              <a:rPr lang="en-GB" sz="2400" dirty="0">
                <a:latin typeface="Comic Sans MS" pitchFamily="66" charset="0"/>
              </a:rPr>
              <a:t>A typical day will include English, Maths, Reading Practice (previously known as Guided Reading) and Little </a:t>
            </a:r>
            <a:r>
              <a:rPr lang="en-GB" sz="2400" dirty="0" err="1">
                <a:latin typeface="Comic Sans MS" pitchFamily="66" charset="0"/>
              </a:rPr>
              <a:t>Wandle</a:t>
            </a:r>
            <a:r>
              <a:rPr lang="en-GB" sz="2400" dirty="0">
                <a:latin typeface="Comic Sans MS" pitchFamily="66" charset="0"/>
              </a:rPr>
              <a:t> (phonics).  At the beginning of the year, we may work with smaller focus groups which they will be used to from year 1.  When we feel the children are ready, we move more towards Whole Class Teaching.</a:t>
            </a:r>
          </a:p>
          <a:p>
            <a:br>
              <a:rPr lang="en-GB" sz="2400" dirty="0">
                <a:latin typeface="Comic Sans MS" pitchFamily="66" charset="0"/>
              </a:rPr>
            </a:br>
            <a:r>
              <a:rPr lang="en-GB" sz="2400" dirty="0">
                <a:latin typeface="Comic Sans MS" pitchFamily="66" charset="0"/>
              </a:rPr>
              <a:t>We teach PE twice a week. Science, topic, art, music, PSHE and computing are taught throughout the term.</a:t>
            </a:r>
          </a:p>
          <a:p>
            <a:br>
              <a:rPr lang="en-GB" sz="2800" dirty="0">
                <a:latin typeface="Comic Sans MS" pitchFamily="66" charset="0"/>
              </a:rPr>
            </a:br>
            <a:endParaRPr lang="en-GB" sz="2800" dirty="0"/>
          </a:p>
        </p:txBody>
      </p:sp>
      <p:sp>
        <p:nvSpPr>
          <p:cNvPr id="5" name="TextBox 4"/>
          <p:cNvSpPr txBox="1"/>
          <p:nvPr/>
        </p:nvSpPr>
        <p:spPr>
          <a:xfrm>
            <a:off x="1691680" y="404664"/>
            <a:ext cx="5616624" cy="523220"/>
          </a:xfrm>
          <a:prstGeom prst="rect">
            <a:avLst/>
          </a:prstGeom>
          <a:noFill/>
        </p:spPr>
        <p:txBody>
          <a:bodyPr wrap="square" rtlCol="0">
            <a:spAutoFit/>
          </a:bodyPr>
          <a:lstStyle/>
          <a:p>
            <a:pPr algn="ctr"/>
            <a:r>
              <a:rPr lang="en-GB" sz="2800" u="sng" dirty="0">
                <a:latin typeface="Comic Sans MS" panose="030F0702030302020204" pitchFamily="66" charset="0"/>
              </a:rPr>
              <a:t>A Typical Day in Year 2</a:t>
            </a:r>
          </a:p>
        </p:txBody>
      </p:sp>
    </p:spTree>
    <p:extLst>
      <p:ext uri="{BB962C8B-B14F-4D97-AF65-F5344CB8AC3E}">
        <p14:creationId xmlns:p14="http://schemas.microsoft.com/office/powerpoint/2010/main" val="532704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260648"/>
            <a:ext cx="8132440" cy="7992888"/>
          </a:xfrm>
        </p:spPr>
        <p:txBody>
          <a:bodyPr>
            <a:noAutofit/>
          </a:bodyPr>
          <a:lstStyle/>
          <a:p>
            <a:pPr algn="l"/>
            <a:br>
              <a:rPr lang="en-GB" sz="2800" dirty="0">
                <a:latin typeface="Comic Sans MS" pitchFamily="66" charset="0"/>
              </a:rPr>
            </a:br>
            <a:br>
              <a:rPr lang="en-GB" sz="2800" dirty="0">
                <a:latin typeface="Comic Sans MS" pitchFamily="66" charset="0"/>
              </a:rPr>
            </a:br>
            <a:r>
              <a:rPr lang="en-GB" sz="2400" u="sng" dirty="0">
                <a:latin typeface="Comic Sans MS" pitchFamily="66" charset="0"/>
              </a:rPr>
              <a:t>Our Topics this Year</a:t>
            </a:r>
            <a:br>
              <a:rPr lang="en-GB" sz="2400" u="sng" dirty="0">
                <a:latin typeface="Comic Sans MS" pitchFamily="66" charset="0"/>
              </a:rPr>
            </a:br>
            <a:br>
              <a:rPr lang="en-GB" sz="2400" dirty="0">
                <a:latin typeface="Comic Sans MS" pitchFamily="66" charset="0"/>
              </a:rPr>
            </a:br>
            <a:r>
              <a:rPr lang="en-GB" sz="2400" dirty="0">
                <a:latin typeface="Comic Sans MS" pitchFamily="66" charset="0"/>
              </a:rPr>
              <a:t>We teach a Topic Based  Curriculum and our topics this this year are:</a:t>
            </a:r>
            <a:br>
              <a:rPr lang="en-GB" sz="2400" dirty="0">
                <a:latin typeface="Comic Sans MS" pitchFamily="66" charset="0"/>
              </a:rPr>
            </a:br>
            <a:br>
              <a:rPr lang="en-GB" sz="2400" dirty="0">
                <a:latin typeface="Comic Sans MS" pitchFamily="66" charset="0"/>
              </a:rPr>
            </a:br>
            <a:r>
              <a:rPr lang="en-GB" sz="2400" dirty="0">
                <a:latin typeface="Comic Sans MS" pitchFamily="66" charset="0"/>
              </a:rPr>
              <a:t>Hall of Fame</a:t>
            </a:r>
            <a:br>
              <a:rPr lang="en-GB" sz="2400" dirty="0">
                <a:latin typeface="Comic Sans MS" pitchFamily="66" charset="0"/>
              </a:rPr>
            </a:br>
            <a:r>
              <a:rPr lang="en-GB" sz="2400" dirty="0">
                <a:latin typeface="Comic Sans MS" pitchFamily="66" charset="0"/>
              </a:rPr>
              <a:t>Marvellous Monarchs</a:t>
            </a:r>
            <a:br>
              <a:rPr lang="en-GB" sz="2400" dirty="0">
                <a:latin typeface="Comic Sans MS" pitchFamily="66" charset="0"/>
              </a:rPr>
            </a:br>
            <a:r>
              <a:rPr lang="en-GB" sz="2400" dirty="0">
                <a:latin typeface="Comic Sans MS" pitchFamily="66" charset="0"/>
              </a:rPr>
              <a:t>Perilous Pirates and Sandy Shores</a:t>
            </a:r>
            <a:br>
              <a:rPr lang="en-GB" sz="2400" dirty="0">
                <a:latin typeface="Comic Sans MS" pitchFamily="66" charset="0"/>
              </a:rPr>
            </a:br>
            <a:br>
              <a:rPr lang="en-GB" sz="2400" dirty="0">
                <a:latin typeface="Comic Sans MS" pitchFamily="66" charset="0"/>
              </a:rPr>
            </a:br>
            <a:r>
              <a:rPr lang="en-GB" sz="2400" dirty="0">
                <a:latin typeface="Comic Sans MS" pitchFamily="66" charset="0"/>
              </a:rPr>
              <a:t>Each topic will be enjoyed for two terms</a:t>
            </a:r>
            <a:br>
              <a:rPr lang="en-GB" sz="2400" dirty="0">
                <a:latin typeface="Comic Sans MS" pitchFamily="66" charset="0"/>
              </a:rPr>
            </a:br>
            <a:br>
              <a:rPr lang="en-GB" sz="2400" dirty="0">
                <a:latin typeface="Comic Sans MS" pitchFamily="66" charset="0"/>
              </a:rPr>
            </a:br>
            <a:r>
              <a:rPr lang="en-GB" sz="2400" dirty="0">
                <a:solidFill>
                  <a:srgbClr val="002060"/>
                </a:solidFill>
                <a:latin typeface="Comic Sans MS" pitchFamily="66" charset="0"/>
              </a:rPr>
              <a:t>To find out more on the curriculum, check out our website</a:t>
            </a:r>
            <a:br>
              <a:rPr lang="en-GB" sz="2400" dirty="0">
                <a:solidFill>
                  <a:srgbClr val="002060"/>
                </a:solidFill>
                <a:latin typeface="Comic Sans MS" pitchFamily="66" charset="0"/>
              </a:rPr>
            </a:br>
            <a:r>
              <a:rPr lang="en-GB" sz="2400" dirty="0">
                <a:solidFill>
                  <a:srgbClr val="002060"/>
                </a:solidFill>
                <a:latin typeface="Comic Sans MS" pitchFamily="66" charset="0"/>
              </a:rPr>
              <a:t> http://www.st-mildreds.kent.sch.uk/curriculum/</a:t>
            </a:r>
            <a:br>
              <a:rPr lang="en-GB" sz="2400" dirty="0">
                <a:solidFill>
                  <a:srgbClr val="002060"/>
                </a:solidFill>
                <a:latin typeface="Comic Sans MS" pitchFamily="66" charset="0"/>
              </a:rPr>
            </a:br>
            <a:br>
              <a:rPr lang="en-GB" sz="4000" dirty="0"/>
            </a:br>
            <a:br>
              <a:rPr lang="en-GB" sz="4000" dirty="0"/>
            </a:br>
            <a:br>
              <a:rPr lang="en-GB" dirty="0"/>
            </a:br>
            <a:br>
              <a:rPr lang="en-GB" dirty="0">
                <a:latin typeface="Comic Sans MS" pitchFamily="66" charset="0"/>
              </a:rPr>
            </a:br>
            <a:endParaRPr lang="en-GB" dirty="0">
              <a:latin typeface="Comic Sans MS" pitchFamily="66" charset="0"/>
            </a:endParaRPr>
          </a:p>
        </p:txBody>
      </p:sp>
      <p:pic>
        <p:nvPicPr>
          <p:cNvPr id="4" name="Picture 3" descr="St Mildreds ribbons.jpg"/>
          <p:cNvPicPr>
            <a:picLocks noChangeAspect="1"/>
          </p:cNvPicPr>
          <p:nvPr/>
        </p:nvPicPr>
        <p:blipFill>
          <a:blip r:embed="rId3" cstate="print"/>
          <a:srcRect t="30085"/>
          <a:stretch>
            <a:fillRect/>
          </a:stretch>
        </p:blipFill>
        <p:spPr>
          <a:xfrm>
            <a:off x="0" y="6021288"/>
            <a:ext cx="9144000" cy="836712"/>
          </a:xfrm>
          <a:prstGeom prst="rect">
            <a:avLst/>
          </a:prstGeom>
        </p:spPr>
      </p:pic>
      <p:pic>
        <p:nvPicPr>
          <p:cNvPr id="6" name="Picture 5"/>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66442" y="116632"/>
            <a:ext cx="1562100" cy="1412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0"/>
            <a:ext cx="8132440" cy="7992888"/>
          </a:xfrm>
        </p:spPr>
        <p:txBody>
          <a:bodyPr>
            <a:noAutofit/>
          </a:bodyPr>
          <a:lstStyle/>
          <a:p>
            <a:pPr algn="l"/>
            <a:br>
              <a:rPr lang="en-GB" sz="2800" u="sng" dirty="0">
                <a:latin typeface="Comic Sans MS" pitchFamily="66" charset="0"/>
              </a:rPr>
            </a:br>
            <a:br>
              <a:rPr lang="en-GB" sz="2800" u="sng" dirty="0">
                <a:latin typeface="Comic Sans MS" pitchFamily="66" charset="0"/>
              </a:rPr>
            </a:br>
            <a:br>
              <a:rPr lang="en-GB" sz="2800" u="sng" dirty="0">
                <a:latin typeface="Comic Sans MS" pitchFamily="66" charset="0"/>
              </a:rPr>
            </a:br>
            <a:br>
              <a:rPr lang="en-GB" sz="2800" u="sng" dirty="0">
                <a:latin typeface="Comic Sans MS" pitchFamily="66" charset="0"/>
              </a:rPr>
            </a:br>
            <a:r>
              <a:rPr lang="en-GB" sz="2800" u="sng" dirty="0">
                <a:latin typeface="Comic Sans MS" pitchFamily="66" charset="0"/>
              </a:rPr>
              <a:t>Year 2 Spellings</a:t>
            </a:r>
            <a:br>
              <a:rPr lang="en-GB" sz="2800" dirty="0">
                <a:latin typeface="Comic Sans MS" pitchFamily="66" charset="0"/>
              </a:rPr>
            </a:br>
            <a:br>
              <a:rPr lang="en-GB" sz="2800" dirty="0">
                <a:latin typeface="Comic Sans MS" pitchFamily="66" charset="0"/>
              </a:rPr>
            </a:br>
            <a:br>
              <a:rPr lang="en-GB" sz="2800" dirty="0">
                <a:latin typeface="Comic Sans MS" pitchFamily="66" charset="0"/>
              </a:rPr>
            </a:br>
            <a:br>
              <a:rPr lang="en-GB" sz="2800" dirty="0">
                <a:latin typeface="Comic Sans MS" pitchFamily="66" charset="0"/>
              </a:rPr>
            </a:br>
            <a:br>
              <a:rPr lang="en-GB" sz="2800" dirty="0">
                <a:latin typeface="Comic Sans MS" pitchFamily="66" charset="0"/>
              </a:rPr>
            </a:br>
            <a:r>
              <a:rPr lang="en-GB" sz="2800" dirty="0">
                <a:latin typeface="Comic Sans MS" pitchFamily="66" charset="0"/>
              </a:rPr>
              <a:t>          </a:t>
            </a:r>
            <a:br>
              <a:rPr lang="en-GB" sz="2800" dirty="0">
                <a:latin typeface="Comic Sans MS" pitchFamily="66" charset="0"/>
              </a:rPr>
            </a:br>
            <a:r>
              <a:rPr lang="en-GB" sz="2800" dirty="0">
                <a:latin typeface="Comic Sans MS" pitchFamily="66" charset="0"/>
              </a:rPr>
              <a:t>    Little </a:t>
            </a:r>
            <a:r>
              <a:rPr lang="en-GB" sz="2800" dirty="0" err="1">
                <a:latin typeface="Comic Sans MS" pitchFamily="66" charset="0"/>
              </a:rPr>
              <a:t>Wandle</a:t>
            </a:r>
            <a:r>
              <a:rPr lang="en-GB" sz="2800" dirty="0">
                <a:latin typeface="Comic Sans MS" pitchFamily="66" charset="0"/>
              </a:rPr>
              <a:t> Letters &amp; Sounds Revised</a:t>
            </a:r>
            <a:br>
              <a:rPr lang="en-GB" sz="2800" dirty="0">
                <a:latin typeface="Comic Sans MS" pitchFamily="66" charset="0"/>
              </a:rPr>
            </a:br>
            <a:r>
              <a:rPr lang="en-GB" sz="2400" dirty="0">
                <a:latin typeface="Comic Sans MS" pitchFamily="66" charset="0"/>
              </a:rPr>
              <a:t>We have been using </a:t>
            </a:r>
            <a:r>
              <a:rPr lang="en-GB" sz="2400" i="1" dirty="0">
                <a:latin typeface="Comic Sans MS" pitchFamily="66" charset="0"/>
              </a:rPr>
              <a:t>Little </a:t>
            </a:r>
            <a:r>
              <a:rPr lang="en-GB" sz="2400" i="1" dirty="0" err="1">
                <a:latin typeface="Comic Sans MS" pitchFamily="66" charset="0"/>
              </a:rPr>
              <a:t>Wandle</a:t>
            </a:r>
            <a:r>
              <a:rPr lang="en-GB" sz="2400" i="1" dirty="0">
                <a:latin typeface="Comic Sans MS" pitchFamily="66" charset="0"/>
              </a:rPr>
              <a:t> Letters &amp; Sounds Revised </a:t>
            </a:r>
            <a:r>
              <a:rPr lang="en-GB" sz="2400" dirty="0">
                <a:latin typeface="Comic Sans MS" pitchFamily="66" charset="0"/>
              </a:rPr>
              <a:t>as our synthetic, systematic phonics (SSM) programme to teach early reading and spelling for a number of years now. </a:t>
            </a:r>
            <a:br>
              <a:rPr lang="en-GB" sz="2400" dirty="0">
                <a:latin typeface="Comic Sans MS" pitchFamily="66" charset="0"/>
              </a:rPr>
            </a:br>
            <a:br>
              <a:rPr lang="en-GB" sz="2400" dirty="0">
                <a:latin typeface="Comic Sans MS" pitchFamily="66" charset="0"/>
              </a:rPr>
            </a:br>
            <a:r>
              <a:rPr lang="en-GB" sz="2400" dirty="0">
                <a:latin typeface="Comic Sans MS" pitchFamily="66" charset="0"/>
              </a:rPr>
              <a:t>At the start of  Year 2 we complete a term</a:t>
            </a:r>
            <a:br>
              <a:rPr lang="en-GB" sz="2400" dirty="0">
                <a:latin typeface="Comic Sans MS" pitchFamily="66" charset="0"/>
              </a:rPr>
            </a:br>
            <a:r>
              <a:rPr lang="en-GB" sz="2400" dirty="0">
                <a:latin typeface="Comic Sans MS" pitchFamily="66" charset="0"/>
              </a:rPr>
              <a:t>reviewing Phase 5 and then we will move onto the LW Spelling Programme after the October half term.</a:t>
            </a:r>
            <a:br>
              <a:rPr lang="en-GB" sz="2400" dirty="0">
                <a:latin typeface="Comic Sans MS" pitchFamily="66" charset="0"/>
              </a:rPr>
            </a:br>
            <a:br>
              <a:rPr lang="en-GB" sz="2400" dirty="0">
                <a:latin typeface="Comic Sans MS" pitchFamily="66" charset="0"/>
              </a:rPr>
            </a:br>
            <a:r>
              <a:rPr lang="en-GB" sz="2400" dirty="0">
                <a:latin typeface="Comic Sans MS" pitchFamily="66" charset="0"/>
              </a:rPr>
              <a:t>Reading Practice sessions continue in Year 2 with both independent and teacher led reading activities. </a:t>
            </a:r>
            <a:r>
              <a:rPr lang="en-GB" sz="1800" dirty="0"/>
              <a:t>https://www.littlewandlelettersandsounds.org.uk/resources/for-parents/</a:t>
            </a:r>
            <a:br>
              <a:rPr lang="en-GB" sz="1800" dirty="0">
                <a:latin typeface="Comic Sans MS" pitchFamily="66" charset="0"/>
              </a:rPr>
            </a:br>
            <a:br>
              <a:rPr lang="en-GB" sz="2400" dirty="0">
                <a:latin typeface="Comic Sans MS" pitchFamily="66" charset="0"/>
              </a:rPr>
            </a:br>
            <a:br>
              <a:rPr lang="en-GB" sz="2800" dirty="0">
                <a:latin typeface="Comic Sans MS" pitchFamily="66" charset="0"/>
              </a:rPr>
            </a:br>
            <a:br>
              <a:rPr lang="en-GB" sz="2800" dirty="0">
                <a:latin typeface="Comic Sans MS" pitchFamily="66" charset="0"/>
              </a:rPr>
            </a:br>
            <a:br>
              <a:rPr lang="en-GB" sz="3200" dirty="0">
                <a:latin typeface="Comic Sans MS" pitchFamily="66" charset="0"/>
              </a:rPr>
            </a:br>
            <a:r>
              <a:rPr lang="en-GB" sz="2400" dirty="0">
                <a:solidFill>
                  <a:srgbClr val="002060"/>
                </a:solidFill>
                <a:latin typeface="Comic Sans MS" pitchFamily="66" charset="0"/>
              </a:rPr>
              <a:t>o find out more on the curriculum, check out our website</a:t>
            </a:r>
            <a:br>
              <a:rPr lang="en-GB" sz="2400" dirty="0">
                <a:solidFill>
                  <a:srgbClr val="002060"/>
                </a:solidFill>
                <a:latin typeface="Comic Sans MS" pitchFamily="66" charset="0"/>
              </a:rPr>
            </a:br>
            <a:r>
              <a:rPr lang="en-GB" sz="2400" dirty="0">
                <a:solidFill>
                  <a:srgbClr val="002060"/>
                </a:solidFill>
                <a:latin typeface="Comic Sans MS" pitchFamily="66" charset="0"/>
              </a:rPr>
              <a:t> http://www.st-mildreds.kent.sch.uk/curriculum/</a:t>
            </a:r>
            <a:br>
              <a:rPr lang="en-GB" sz="2400" dirty="0">
                <a:solidFill>
                  <a:srgbClr val="002060"/>
                </a:solidFill>
                <a:latin typeface="Comic Sans MS" pitchFamily="66" charset="0"/>
              </a:rPr>
            </a:br>
            <a:br>
              <a:rPr lang="en-GB" sz="4000" dirty="0"/>
            </a:br>
            <a:br>
              <a:rPr lang="en-GB" sz="4000" dirty="0"/>
            </a:br>
            <a:br>
              <a:rPr lang="en-GB" dirty="0"/>
            </a:br>
            <a:br>
              <a:rPr lang="en-GB" dirty="0">
                <a:latin typeface="Comic Sans MS" pitchFamily="66" charset="0"/>
              </a:rPr>
            </a:br>
            <a:endParaRPr lang="en-GB" dirty="0">
              <a:latin typeface="Comic Sans MS" pitchFamily="66" charset="0"/>
            </a:endParaRPr>
          </a:p>
        </p:txBody>
      </p:sp>
      <p:pic>
        <p:nvPicPr>
          <p:cNvPr id="4" name="Picture 3" descr="St Mildreds ribbons.jpg"/>
          <p:cNvPicPr>
            <a:picLocks noChangeAspect="1"/>
          </p:cNvPicPr>
          <p:nvPr/>
        </p:nvPicPr>
        <p:blipFill>
          <a:blip r:embed="rId3" cstate="print"/>
          <a:srcRect t="30085"/>
          <a:stretch>
            <a:fillRect/>
          </a:stretch>
        </p:blipFill>
        <p:spPr>
          <a:xfrm>
            <a:off x="28397" y="6013784"/>
            <a:ext cx="9144000" cy="836712"/>
          </a:xfrm>
          <a:prstGeom prst="rect">
            <a:avLst/>
          </a:prstGeom>
        </p:spPr>
      </p:pic>
      <p:pic>
        <p:nvPicPr>
          <p:cNvPr id="6" name="Picture 5"/>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69932" y="76728"/>
            <a:ext cx="1274068" cy="1124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7A2F3643-1442-0E4E-8B4B-3F7E099963C7}"/>
              </a:ext>
            </a:extLst>
          </p:cNvPr>
          <p:cNvPicPr>
            <a:picLocks noChangeAspect="1"/>
          </p:cNvPicPr>
          <p:nvPr/>
        </p:nvPicPr>
        <p:blipFill>
          <a:blip r:embed="rId5"/>
          <a:stretch>
            <a:fillRect/>
          </a:stretch>
        </p:blipFill>
        <p:spPr>
          <a:xfrm>
            <a:off x="6940927" y="2348880"/>
            <a:ext cx="1666156" cy="1045572"/>
          </a:xfrm>
          <a:prstGeom prst="roundRect">
            <a:avLst>
              <a:gd name="adj" fmla="val 2638"/>
            </a:avLst>
          </a:prstGeom>
        </p:spPr>
      </p:pic>
    </p:spTree>
    <p:extLst>
      <p:ext uri="{BB962C8B-B14F-4D97-AF65-F5344CB8AC3E}">
        <p14:creationId xmlns:p14="http://schemas.microsoft.com/office/powerpoint/2010/main" val="6172825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A31222B-A094-4C71-9CE9-75DB7035D263}"/>
              </a:ext>
            </a:extLst>
          </p:cNvPr>
          <p:cNvSpPr>
            <a:spLocks noGrp="1"/>
          </p:cNvSpPr>
          <p:nvPr>
            <p:ph type="title"/>
          </p:nvPr>
        </p:nvSpPr>
        <p:spPr>
          <a:xfrm>
            <a:off x="661864" y="223214"/>
            <a:ext cx="7344816" cy="864096"/>
          </a:xfrm>
        </p:spPr>
        <p:txBody>
          <a:bodyPr/>
          <a:lstStyle/>
          <a:p>
            <a:r>
              <a:rPr lang="en-GB" dirty="0">
                <a:solidFill>
                  <a:schemeClr val="tx1"/>
                </a:solidFill>
                <a:latin typeface="Comic Sans MS" panose="030F0702030302020204" pitchFamily="66" charset="0"/>
              </a:rPr>
              <a:t>Year 2 Spelling</a:t>
            </a:r>
          </a:p>
        </p:txBody>
      </p:sp>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37203" y="382321"/>
            <a:ext cx="1274068" cy="1124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descr="St Mildreds ribbons.jpg"/>
          <p:cNvPicPr>
            <a:picLocks noChangeAspect="1"/>
          </p:cNvPicPr>
          <p:nvPr/>
        </p:nvPicPr>
        <p:blipFill>
          <a:blip r:embed="rId4" cstate="print"/>
          <a:srcRect t="30085"/>
          <a:stretch>
            <a:fillRect/>
          </a:stretch>
        </p:blipFill>
        <p:spPr>
          <a:xfrm>
            <a:off x="14567" y="5958693"/>
            <a:ext cx="9144000" cy="836712"/>
          </a:xfrm>
          <a:prstGeom prst="rect">
            <a:avLst/>
          </a:prstGeom>
        </p:spPr>
      </p:pic>
      <p:sp>
        <p:nvSpPr>
          <p:cNvPr id="4" name="Rectangle 3"/>
          <p:cNvSpPr/>
          <p:nvPr/>
        </p:nvSpPr>
        <p:spPr>
          <a:xfrm>
            <a:off x="467544" y="1076178"/>
            <a:ext cx="8064896" cy="4893647"/>
          </a:xfrm>
          <a:prstGeom prst="rect">
            <a:avLst/>
          </a:prstGeom>
        </p:spPr>
        <p:txBody>
          <a:bodyPr wrap="square">
            <a:spAutoFit/>
          </a:bodyPr>
          <a:lstStyle/>
          <a:p>
            <a:r>
              <a:rPr lang="en-GB" sz="2400" dirty="0">
                <a:latin typeface="Comic Sans MS" pitchFamily="66" charset="0"/>
              </a:rPr>
              <a:t>Spelling is a huge focus for us in Year 2.</a:t>
            </a:r>
            <a:br>
              <a:rPr lang="en-GB" sz="2400" dirty="0">
                <a:latin typeface="Comic Sans MS" pitchFamily="66" charset="0"/>
              </a:rPr>
            </a:br>
            <a:br>
              <a:rPr lang="en-GB" sz="2400" dirty="0">
                <a:latin typeface="Comic Sans MS" pitchFamily="66" charset="0"/>
              </a:rPr>
            </a:br>
            <a:r>
              <a:rPr lang="en-GB" sz="2400" dirty="0">
                <a:latin typeface="Comic Sans MS" pitchFamily="66" charset="0"/>
              </a:rPr>
              <a:t>Through the Little </a:t>
            </a:r>
            <a:r>
              <a:rPr lang="en-GB" sz="2400" dirty="0" err="1">
                <a:latin typeface="Comic Sans MS" pitchFamily="66" charset="0"/>
              </a:rPr>
              <a:t>Wandle</a:t>
            </a:r>
            <a:r>
              <a:rPr lang="en-GB" sz="2400" dirty="0">
                <a:latin typeface="Comic Sans MS" pitchFamily="66" charset="0"/>
              </a:rPr>
              <a:t> programme we have access to a Spelling Scheme which has been written especially for Year 2.  The children will be learning about suffixes (</a:t>
            </a:r>
            <a:r>
              <a:rPr lang="en-GB" sz="2400" dirty="0" err="1">
                <a:latin typeface="Comic Sans MS" pitchFamily="66" charset="0"/>
              </a:rPr>
              <a:t>ful</a:t>
            </a:r>
            <a:r>
              <a:rPr lang="en-GB" sz="2400" dirty="0">
                <a:latin typeface="Comic Sans MS" pitchFamily="66" charset="0"/>
              </a:rPr>
              <a:t>, </a:t>
            </a:r>
            <a:r>
              <a:rPr lang="en-GB" sz="2400" dirty="0" err="1">
                <a:latin typeface="Comic Sans MS" pitchFamily="66" charset="0"/>
              </a:rPr>
              <a:t>ment</a:t>
            </a:r>
            <a:r>
              <a:rPr lang="en-GB" sz="2400" dirty="0">
                <a:latin typeface="Comic Sans MS" pitchFamily="66" charset="0"/>
              </a:rPr>
              <a:t>, ness, less and </a:t>
            </a:r>
            <a:r>
              <a:rPr lang="en-GB" sz="2400" dirty="0" err="1">
                <a:latin typeface="Comic Sans MS" pitchFamily="66" charset="0"/>
              </a:rPr>
              <a:t>ly</a:t>
            </a:r>
            <a:r>
              <a:rPr lang="en-GB" sz="2400" dirty="0">
                <a:latin typeface="Comic Sans MS" pitchFamily="66" charset="0"/>
              </a:rPr>
              <a:t>); alternative spellings and the rules of spellings (for example – plurals, past tense, silent letters, using apostrophes).  </a:t>
            </a:r>
          </a:p>
          <a:p>
            <a:endParaRPr lang="en-GB" sz="2400" dirty="0">
              <a:latin typeface="Comic Sans MS" pitchFamily="66" charset="0"/>
            </a:endParaRPr>
          </a:p>
          <a:p>
            <a:r>
              <a:rPr lang="en-GB" sz="2400" dirty="0">
                <a:latin typeface="Comic Sans MS" pitchFamily="66" charset="0"/>
              </a:rPr>
              <a:t>We send home spellings on a Monday and ask that they are completed and returned to us by the following Monday. These are in the form of a look, write, cover spell sheet and follow the Little </a:t>
            </a:r>
            <a:r>
              <a:rPr lang="en-GB" sz="2400" dirty="0" err="1">
                <a:latin typeface="Comic Sans MS" pitchFamily="66" charset="0"/>
              </a:rPr>
              <a:t>Wandle</a:t>
            </a:r>
            <a:r>
              <a:rPr lang="en-GB" sz="2400" dirty="0">
                <a:latin typeface="Comic Sans MS" pitchFamily="66" charset="0"/>
              </a:rPr>
              <a:t> schemes. </a:t>
            </a:r>
            <a:endParaRPr lang="en-GB" sz="2400" dirty="0"/>
          </a:p>
        </p:txBody>
      </p:sp>
    </p:spTree>
    <p:extLst>
      <p:ext uri="{BB962C8B-B14F-4D97-AF65-F5344CB8AC3E}">
        <p14:creationId xmlns:p14="http://schemas.microsoft.com/office/powerpoint/2010/main" val="309381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u="sng" dirty="0">
                <a:latin typeface="Comic Sans MS" panose="030F0702030302020204" pitchFamily="66" charset="0"/>
              </a:rPr>
              <a:t>Independent Learning</a:t>
            </a:r>
          </a:p>
        </p:txBody>
      </p:sp>
      <p:sp>
        <p:nvSpPr>
          <p:cNvPr id="3" name="Content Placeholder 2"/>
          <p:cNvSpPr>
            <a:spLocks noGrp="1"/>
          </p:cNvSpPr>
          <p:nvPr>
            <p:ph idx="1"/>
          </p:nvPr>
        </p:nvSpPr>
        <p:spPr>
          <a:xfrm>
            <a:off x="518517" y="1417638"/>
            <a:ext cx="8229600" cy="4525963"/>
          </a:xfrm>
        </p:spPr>
        <p:txBody>
          <a:bodyPr>
            <a:normAutofit/>
          </a:bodyPr>
          <a:lstStyle/>
          <a:p>
            <a:r>
              <a:rPr lang="en-GB" sz="2000" dirty="0">
                <a:latin typeface="Comic Sans MS" pitchFamily="66" charset="0"/>
              </a:rPr>
              <a:t>In Year 2 we still encourage the children to be independent learners.</a:t>
            </a:r>
          </a:p>
          <a:p>
            <a:r>
              <a:rPr lang="en-GB" sz="2000" dirty="0">
                <a:latin typeface="Comic Sans MS" pitchFamily="66" charset="0"/>
              </a:rPr>
              <a:t>We plan using Teacher Designed Topics which are broad and balanced and based on a knowledge and skill based curriculum.</a:t>
            </a:r>
          </a:p>
          <a:p>
            <a:r>
              <a:rPr lang="en-GB" sz="2000" dirty="0">
                <a:latin typeface="Comic Sans MS" pitchFamily="66" charset="0"/>
              </a:rPr>
              <a:t>At the beginning of each topic we look at what knowledge we want the children to acquire whilst enjoying the topic and create opportunities for this knowledge to stick.  This includes using our new Learning Power – Retrieval Rabbit – who helps us retrieve the knowledge we have learned over the course of the week. Children choose their own learning and challenges in some lessons.</a:t>
            </a:r>
          </a:p>
          <a:p>
            <a:r>
              <a:rPr lang="en-GB" sz="2000" dirty="0">
                <a:latin typeface="Comic Sans MS" pitchFamily="66" charset="0"/>
              </a:rPr>
              <a:t>Where possible, learning in all subject areas is linked to our topic.  </a:t>
            </a:r>
            <a:endParaRPr lang="en-GB" sz="2000" dirty="0"/>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00947" y="220231"/>
            <a:ext cx="1429122" cy="13199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descr="St Mildreds ribbons.jpg"/>
          <p:cNvPicPr>
            <a:picLocks noChangeAspect="1"/>
          </p:cNvPicPr>
          <p:nvPr/>
        </p:nvPicPr>
        <p:blipFill>
          <a:blip r:embed="rId3" cstate="print"/>
          <a:srcRect t="30085"/>
          <a:stretch>
            <a:fillRect/>
          </a:stretch>
        </p:blipFill>
        <p:spPr>
          <a:xfrm>
            <a:off x="0" y="5943601"/>
            <a:ext cx="9144000" cy="836712"/>
          </a:xfrm>
          <a:prstGeom prst="rect">
            <a:avLst/>
          </a:prstGeom>
        </p:spPr>
      </p:pic>
    </p:spTree>
    <p:extLst>
      <p:ext uri="{BB962C8B-B14F-4D97-AF65-F5344CB8AC3E}">
        <p14:creationId xmlns:p14="http://schemas.microsoft.com/office/powerpoint/2010/main" val="3860598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4312" y="1241376"/>
            <a:ext cx="8132440" cy="5616624"/>
          </a:xfrm>
        </p:spPr>
        <p:txBody>
          <a:bodyPr>
            <a:noAutofit/>
          </a:bodyPr>
          <a:lstStyle/>
          <a:p>
            <a:br>
              <a:rPr lang="en-GB" sz="2000" u="sng" dirty="0">
                <a:latin typeface="Comic Sans MS" pitchFamily="66" charset="0"/>
              </a:rPr>
            </a:br>
            <a:br>
              <a:rPr lang="en-GB" sz="2000" u="sng" dirty="0">
                <a:latin typeface="Comic Sans MS" pitchFamily="66" charset="0"/>
              </a:rPr>
            </a:br>
            <a:br>
              <a:rPr lang="en-GB" sz="2000" u="sng" dirty="0">
                <a:latin typeface="Comic Sans MS" pitchFamily="66" charset="0"/>
              </a:rPr>
            </a:br>
            <a:br>
              <a:rPr lang="en-GB" sz="2000" u="sng" dirty="0">
                <a:latin typeface="Comic Sans MS" pitchFamily="66" charset="0"/>
              </a:rPr>
            </a:br>
            <a:br>
              <a:rPr lang="en-GB" sz="2000" u="sng" dirty="0">
                <a:latin typeface="Comic Sans MS" pitchFamily="66" charset="0"/>
              </a:rPr>
            </a:br>
            <a:br>
              <a:rPr lang="en-GB" sz="2000" u="sng" dirty="0">
                <a:latin typeface="Comic Sans MS" pitchFamily="66" charset="0"/>
              </a:rPr>
            </a:br>
            <a:br>
              <a:rPr lang="en-GB" sz="2000" u="sng" dirty="0">
                <a:latin typeface="Comic Sans MS" pitchFamily="66" charset="0"/>
              </a:rPr>
            </a:br>
            <a:br>
              <a:rPr lang="en-GB" sz="2000" dirty="0">
                <a:latin typeface="Comic Sans MS" pitchFamily="66" charset="0"/>
              </a:rPr>
            </a:br>
            <a:br>
              <a:rPr lang="en-GB" sz="1200" u="sng" dirty="0">
                <a:latin typeface="Comic Sans MS" pitchFamily="66" charset="0"/>
              </a:rPr>
            </a:br>
            <a:br>
              <a:rPr lang="en-GB" sz="1200" u="sng" dirty="0">
                <a:latin typeface="Comic Sans MS" pitchFamily="66" charset="0"/>
              </a:rPr>
            </a:br>
            <a:br>
              <a:rPr lang="en-GB" sz="1200" dirty="0">
                <a:latin typeface="Comic Sans MS" pitchFamily="66" charset="0"/>
              </a:rPr>
            </a:br>
            <a:br>
              <a:rPr lang="en-GB" sz="1200" dirty="0">
                <a:latin typeface="Comic Sans MS" pitchFamily="66" charset="0"/>
              </a:rPr>
            </a:br>
            <a:br>
              <a:rPr lang="en-GB" sz="1200" dirty="0">
                <a:latin typeface="Comic Sans MS" pitchFamily="66" charset="0"/>
              </a:rPr>
            </a:br>
            <a:br>
              <a:rPr lang="en-GB" sz="1200" dirty="0">
                <a:latin typeface="Comic Sans MS" pitchFamily="66" charset="0"/>
              </a:rPr>
            </a:br>
            <a:br>
              <a:rPr lang="en-GB" sz="1200" dirty="0">
                <a:solidFill>
                  <a:srgbClr val="002060"/>
                </a:solidFill>
                <a:latin typeface="Comic Sans MS" pitchFamily="66" charset="0"/>
              </a:rPr>
            </a:br>
            <a:br>
              <a:rPr lang="en-GB" sz="1200" dirty="0"/>
            </a:br>
            <a:br>
              <a:rPr lang="en-GB" sz="1200" dirty="0"/>
            </a:br>
            <a:br>
              <a:rPr lang="en-GB" sz="1200" dirty="0"/>
            </a:br>
            <a:br>
              <a:rPr lang="en-GB" sz="1200" dirty="0">
                <a:latin typeface="Comic Sans MS" pitchFamily="66" charset="0"/>
              </a:rPr>
            </a:br>
            <a:endParaRPr lang="en-GB" sz="1200" dirty="0">
              <a:latin typeface="Comic Sans MS" pitchFamily="66" charset="0"/>
            </a:endParaRPr>
          </a:p>
        </p:txBody>
      </p:sp>
      <p:pic>
        <p:nvPicPr>
          <p:cNvPr id="4" name="Picture 3" descr="St Mildreds ribbons.jpg"/>
          <p:cNvPicPr>
            <a:picLocks noChangeAspect="1"/>
          </p:cNvPicPr>
          <p:nvPr/>
        </p:nvPicPr>
        <p:blipFill>
          <a:blip r:embed="rId3" cstate="print"/>
          <a:srcRect t="30085"/>
          <a:stretch>
            <a:fillRect/>
          </a:stretch>
        </p:blipFill>
        <p:spPr>
          <a:xfrm>
            <a:off x="0" y="6021288"/>
            <a:ext cx="9144000" cy="836712"/>
          </a:xfrm>
          <a:prstGeom prst="rect">
            <a:avLst/>
          </a:prstGeom>
        </p:spPr>
      </p:pic>
      <p:pic>
        <p:nvPicPr>
          <p:cNvPr id="6" name="Picture 5"/>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78358" y="296652"/>
            <a:ext cx="1168346" cy="11161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1"/>
          <p:cNvSpPr txBox="1">
            <a:spLocks/>
          </p:cNvSpPr>
          <p:nvPr/>
        </p:nvSpPr>
        <p:spPr>
          <a:xfrm>
            <a:off x="457200" y="27463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600" u="sng" dirty="0">
                <a:latin typeface="Comic Sans MS" panose="030F0702030302020204" pitchFamily="66" charset="0"/>
              </a:rPr>
              <a:t>Year 2 Forest School</a:t>
            </a:r>
          </a:p>
        </p:txBody>
      </p:sp>
      <p:pic>
        <p:nvPicPr>
          <p:cNvPr id="7" name="Picture 6"/>
          <p:cNvPicPr>
            <a:picLocks noChangeAspect="1"/>
          </p:cNvPicPr>
          <p:nvPr/>
        </p:nvPicPr>
        <p:blipFill>
          <a:blip r:embed="rId5"/>
          <a:stretch>
            <a:fillRect/>
          </a:stretch>
        </p:blipFill>
        <p:spPr>
          <a:xfrm>
            <a:off x="480151" y="327805"/>
            <a:ext cx="1387359" cy="1036665"/>
          </a:xfrm>
          <a:prstGeom prst="rect">
            <a:avLst/>
          </a:prstGeom>
        </p:spPr>
      </p:pic>
      <p:sp>
        <p:nvSpPr>
          <p:cNvPr id="8" name="Content Placeholder 2"/>
          <p:cNvSpPr txBox="1">
            <a:spLocks/>
          </p:cNvSpPr>
          <p:nvPr/>
        </p:nvSpPr>
        <p:spPr>
          <a:xfrm>
            <a:off x="518517" y="1484784"/>
            <a:ext cx="8229600" cy="4248472"/>
          </a:xfrm>
          <a:prstGeom prst="rect">
            <a:avLst/>
          </a:prstGeom>
        </p:spPr>
        <p:txBody>
          <a:bodyPr vert="horz" lIns="91440" tIns="45720" rIns="91440" bIns="45720" rtlCol="0">
            <a:normAutofit fontScale="92500" lnSpcReduction="1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42900" indent="-342900">
              <a:buFont typeface="Arial" panose="020B0604020202020204" pitchFamily="34" charset="0"/>
              <a:buChar char="•"/>
            </a:pPr>
            <a:r>
              <a:rPr lang="en-GB" sz="2200" dirty="0">
                <a:solidFill>
                  <a:schemeClr val="tx1"/>
                </a:solidFill>
                <a:latin typeface="Comic Sans MS" pitchFamily="66" charset="0"/>
              </a:rPr>
              <a:t>In Year 2 each class will have 2 terms of Forest School at our own Forest School site. Viking Bay will have their sessions during Term 1.</a:t>
            </a:r>
          </a:p>
          <a:p>
            <a:pPr marL="342900" indent="-342900">
              <a:buFont typeface="Arial" panose="020B0604020202020204" pitchFamily="34" charset="0"/>
              <a:buChar char="•"/>
            </a:pPr>
            <a:r>
              <a:rPr lang="en-GB" sz="2200" dirty="0">
                <a:solidFill>
                  <a:schemeClr val="tx1"/>
                </a:solidFill>
                <a:latin typeface="Comic Sans MS" pitchFamily="66" charset="0"/>
              </a:rPr>
              <a:t>We will be focusing on developing different skills in our sessions. </a:t>
            </a:r>
          </a:p>
          <a:p>
            <a:pPr marL="342900" indent="-342900">
              <a:buFont typeface="Arial" panose="020B0604020202020204" pitchFamily="34" charset="0"/>
              <a:buChar char="•"/>
            </a:pPr>
            <a:r>
              <a:rPr lang="en-GB" sz="2200" dirty="0">
                <a:solidFill>
                  <a:schemeClr val="tx1"/>
                </a:solidFill>
                <a:latin typeface="Comic Sans MS" pitchFamily="66" charset="0"/>
              </a:rPr>
              <a:t>Where possible, links will be made to the topics that are being looked at in the classroom and will follow the children’s interests.</a:t>
            </a:r>
          </a:p>
          <a:p>
            <a:pPr marL="342900" indent="-342900">
              <a:buFont typeface="Arial" panose="020B0604020202020204" pitchFamily="34" charset="0"/>
              <a:buChar char="•"/>
            </a:pPr>
            <a:r>
              <a:rPr lang="en-GB" sz="2200" dirty="0">
                <a:solidFill>
                  <a:schemeClr val="tx1"/>
                </a:solidFill>
                <a:latin typeface="Comic Sans MS" pitchFamily="66" charset="0"/>
              </a:rPr>
              <a:t>Please can you ensure your child comes to school dressed in their Forest School clothes (wearing school shoes) on the day of their session and have a pair of wellies with them (named) which they can change into before each session.</a:t>
            </a:r>
          </a:p>
          <a:p>
            <a:pPr marL="342900" indent="-342900">
              <a:buFont typeface="Arial" panose="020B0604020202020204" pitchFamily="34" charset="0"/>
              <a:buChar char="•"/>
            </a:pPr>
            <a:r>
              <a:rPr lang="en-GB" sz="2200" dirty="0">
                <a:solidFill>
                  <a:schemeClr val="tx1"/>
                </a:solidFill>
                <a:latin typeface="Comic Sans MS" pitchFamily="66" charset="0"/>
              </a:rPr>
              <a:t> Details of when your child’s sessions are to be held will be sent out in a letter to you along with a clothing list.  </a:t>
            </a:r>
          </a:p>
          <a:p>
            <a:pPr marL="342900" indent="-342900">
              <a:buFont typeface="Arial" panose="020B0604020202020204" pitchFamily="34" charset="0"/>
              <a:buChar char="•"/>
            </a:pPr>
            <a:endParaRPr lang="en-GB" sz="2000" dirty="0">
              <a:latin typeface="Comic Sans MS" pitchFamily="66" charset="0"/>
            </a:endParaRPr>
          </a:p>
        </p:txBody>
      </p:sp>
    </p:spTree>
    <p:extLst>
      <p:ext uri="{BB962C8B-B14F-4D97-AF65-F5344CB8AC3E}">
        <p14:creationId xmlns:p14="http://schemas.microsoft.com/office/powerpoint/2010/main" val="33866432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332656"/>
            <a:ext cx="8712968" cy="8640960"/>
          </a:xfrm>
        </p:spPr>
        <p:txBody>
          <a:bodyPr>
            <a:noAutofit/>
          </a:bodyPr>
          <a:lstStyle/>
          <a:p>
            <a:r>
              <a:rPr lang="en-GB" sz="3200" u="sng" dirty="0">
                <a:latin typeface="Comic Sans MS" pitchFamily="66" charset="0"/>
              </a:rPr>
              <a:t>Assessment</a:t>
            </a:r>
            <a:br>
              <a:rPr lang="en-GB" sz="3200" u="sng" dirty="0">
                <a:latin typeface="Comic Sans MS" pitchFamily="66" charset="0"/>
              </a:rPr>
            </a:br>
            <a:br>
              <a:rPr lang="en-GB" sz="3200" u="sng" dirty="0">
                <a:latin typeface="Comic Sans MS" pitchFamily="66" charset="0"/>
              </a:rPr>
            </a:br>
            <a:r>
              <a:rPr lang="en-GB" sz="3200" dirty="0">
                <a:latin typeface="Comic Sans MS" pitchFamily="66" charset="0"/>
              </a:rPr>
              <a:t>There is now no longer the requirement for End of Key Stage Assessments (previously known as Year 2 SATS); however, we will continue to monitor and track the children’s progress throughout the year.</a:t>
            </a:r>
            <a:br>
              <a:rPr lang="en-GB" sz="3200" dirty="0">
                <a:latin typeface="Comic Sans MS" pitchFamily="66" charset="0"/>
              </a:rPr>
            </a:br>
            <a:r>
              <a:rPr lang="en-GB" sz="3200" dirty="0">
                <a:latin typeface="Comic Sans MS" pitchFamily="66" charset="0"/>
              </a:rPr>
              <a:t>Those children who did not reach the benchmark for the Phonics Assessment in Year 1, will have another opportunity to retake it in June 2025.</a:t>
            </a:r>
            <a:br>
              <a:rPr lang="en-GB" sz="3200" dirty="0"/>
            </a:br>
            <a:br>
              <a:rPr lang="en-GB" sz="2400" b="1" dirty="0"/>
            </a:br>
            <a:br>
              <a:rPr lang="en-GB" sz="2400" b="1" dirty="0"/>
            </a:br>
            <a:br>
              <a:rPr lang="en-GB" sz="2400" dirty="0"/>
            </a:br>
            <a:br>
              <a:rPr lang="en-GB" sz="2400" dirty="0"/>
            </a:br>
            <a:br>
              <a:rPr lang="en-GB" sz="2400" dirty="0"/>
            </a:br>
            <a:br>
              <a:rPr lang="en-GB" dirty="0"/>
            </a:br>
            <a:br>
              <a:rPr lang="en-GB" dirty="0">
                <a:latin typeface="Comic Sans MS" pitchFamily="66" charset="0"/>
              </a:rPr>
            </a:br>
            <a:endParaRPr lang="en-GB" dirty="0">
              <a:latin typeface="Comic Sans MS" pitchFamily="66" charset="0"/>
            </a:endParaRPr>
          </a:p>
        </p:txBody>
      </p:sp>
      <p:pic>
        <p:nvPicPr>
          <p:cNvPr id="4" name="Picture 3" descr="St Mildreds ribbons.jpg"/>
          <p:cNvPicPr>
            <a:picLocks noChangeAspect="1"/>
          </p:cNvPicPr>
          <p:nvPr/>
        </p:nvPicPr>
        <p:blipFill>
          <a:blip r:embed="rId2" cstate="print"/>
          <a:srcRect t="30085"/>
          <a:stretch>
            <a:fillRect/>
          </a:stretch>
        </p:blipFill>
        <p:spPr>
          <a:xfrm>
            <a:off x="0" y="6021288"/>
            <a:ext cx="9144000" cy="836712"/>
          </a:xfrm>
          <a:prstGeom prst="rect">
            <a:avLst/>
          </a:prstGeom>
        </p:spPr>
      </p:pic>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52320" y="4941168"/>
            <a:ext cx="1080120"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88640"/>
            <a:ext cx="8712968" cy="8784976"/>
          </a:xfrm>
        </p:spPr>
        <p:txBody>
          <a:bodyPr>
            <a:noAutofit/>
          </a:bodyPr>
          <a:lstStyle/>
          <a:p>
            <a:pPr algn="l"/>
            <a:r>
              <a:rPr lang="en-GB" sz="3600" dirty="0">
                <a:latin typeface="Comic Sans MS" pitchFamily="66" charset="0"/>
              </a:rPr>
              <a:t>Supporting your child in Year 2</a:t>
            </a:r>
            <a:br>
              <a:rPr lang="en-GB" sz="900" dirty="0">
                <a:latin typeface="Comic Sans MS" pitchFamily="66" charset="0"/>
              </a:rPr>
            </a:br>
            <a:br>
              <a:rPr lang="en-GB" sz="1800" dirty="0">
                <a:latin typeface="Comic Sans MS" pitchFamily="66" charset="0"/>
              </a:rPr>
            </a:br>
            <a:r>
              <a:rPr lang="en-GB" sz="2000" dirty="0">
                <a:latin typeface="Comic Sans MS" pitchFamily="66" charset="0"/>
              </a:rPr>
              <a:t>*Reading - hearing your child read at home regularly is still key. Our focus is much more on comprehension and understanding of the text as the children progress with their reading. It’s useful to discuss the story, make predictions, talk about new vocabulary, make links, encourage them to ask questions and re-read books.</a:t>
            </a:r>
            <a:br>
              <a:rPr lang="en-GB" sz="2000" dirty="0">
                <a:latin typeface="Comic Sans MS" pitchFamily="66" charset="0"/>
              </a:rPr>
            </a:br>
            <a:r>
              <a:rPr lang="en-GB" sz="2000" dirty="0">
                <a:latin typeface="Comic Sans MS" pitchFamily="66" charset="0"/>
              </a:rPr>
              <a:t>*Spelling – supporting children to learn key words sent home each week – we do not test the children on their spellings.</a:t>
            </a:r>
            <a:br>
              <a:rPr lang="en-GB" sz="2000" dirty="0">
                <a:latin typeface="Comic Sans MS" pitchFamily="66" charset="0"/>
              </a:rPr>
            </a:br>
            <a:r>
              <a:rPr lang="en-GB" sz="2000" dirty="0">
                <a:latin typeface="Comic Sans MS" pitchFamily="66" charset="0"/>
              </a:rPr>
              <a:t>*We will include a couple of ideas for Home Learning activities on the Termly Newsletter which your child may wish to complete.  Please encourage them to bring any completed activities into school to share with the rest of </a:t>
            </a:r>
            <a:r>
              <a:rPr lang="en-GB" sz="2000">
                <a:latin typeface="Comic Sans MS" pitchFamily="66" charset="0"/>
              </a:rPr>
              <a:t>their class.</a:t>
            </a:r>
            <a:br>
              <a:rPr lang="en-GB" sz="2000">
                <a:latin typeface="Comic Sans MS" pitchFamily="66" charset="0"/>
              </a:rPr>
            </a:br>
            <a:r>
              <a:rPr lang="en-GB" sz="2000">
                <a:latin typeface="Comic Sans MS" pitchFamily="66" charset="0"/>
              </a:rPr>
              <a:t>*Counting</a:t>
            </a:r>
            <a:r>
              <a:rPr lang="en-GB" sz="2000" dirty="0">
                <a:latin typeface="Comic Sans MS" pitchFamily="66" charset="0"/>
              </a:rPr>
              <a:t>, number facts and tables.</a:t>
            </a:r>
            <a:br>
              <a:rPr lang="en-GB" sz="2000" dirty="0">
                <a:latin typeface="Comic Sans MS" pitchFamily="66" charset="0"/>
              </a:rPr>
            </a:br>
            <a:br>
              <a:rPr lang="en-GB" sz="2000" dirty="0">
                <a:solidFill>
                  <a:schemeClr val="accent1"/>
                </a:solidFill>
              </a:rPr>
            </a:br>
            <a:br>
              <a:rPr lang="en-GB" sz="4000" dirty="0">
                <a:solidFill>
                  <a:schemeClr val="accent1"/>
                </a:solidFill>
              </a:rPr>
            </a:br>
            <a:br>
              <a:rPr lang="en-GB" dirty="0">
                <a:solidFill>
                  <a:schemeClr val="accent1"/>
                </a:solidFill>
                <a:latin typeface="Comic Sans MS" pitchFamily="66" charset="0"/>
              </a:rPr>
            </a:br>
            <a:endParaRPr lang="en-GB" dirty="0">
              <a:solidFill>
                <a:schemeClr val="accent1"/>
              </a:solidFill>
              <a:latin typeface="Comic Sans MS" pitchFamily="66" charset="0"/>
            </a:endParaRPr>
          </a:p>
        </p:txBody>
      </p:sp>
      <p:pic>
        <p:nvPicPr>
          <p:cNvPr id="4" name="Picture 3" descr="St Mildreds ribbons.jpg"/>
          <p:cNvPicPr>
            <a:picLocks noChangeAspect="1"/>
          </p:cNvPicPr>
          <p:nvPr/>
        </p:nvPicPr>
        <p:blipFill>
          <a:blip r:embed="rId3" cstate="print"/>
          <a:srcRect t="30085"/>
          <a:stretch>
            <a:fillRect/>
          </a:stretch>
        </p:blipFill>
        <p:spPr>
          <a:xfrm>
            <a:off x="0" y="6007465"/>
            <a:ext cx="9144000" cy="836712"/>
          </a:xfrm>
          <a:prstGeom prst="rect">
            <a:avLst/>
          </a:prstGeom>
        </p:spPr>
      </p:pic>
      <p:pic>
        <p:nvPicPr>
          <p:cNvPr id="5" name="Picture 4" descr="school logo pic.PNG"/>
          <p:cNvPicPr>
            <a:picLocks noChangeAspect="1"/>
          </p:cNvPicPr>
          <p:nvPr/>
        </p:nvPicPr>
        <p:blipFill>
          <a:blip r:embed="rId4" cstate="print"/>
          <a:stretch>
            <a:fillRect/>
          </a:stretch>
        </p:blipFill>
        <p:spPr>
          <a:xfrm>
            <a:off x="7884368" y="188640"/>
            <a:ext cx="1048142" cy="102112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88640"/>
            <a:ext cx="8712968" cy="8784976"/>
          </a:xfrm>
        </p:spPr>
        <p:txBody>
          <a:bodyPr>
            <a:noAutofit/>
          </a:bodyPr>
          <a:lstStyle/>
          <a:p>
            <a:r>
              <a:rPr lang="en-GB" sz="4000" dirty="0">
                <a:latin typeface="Comic Sans MS" pitchFamily="66" charset="0"/>
              </a:rPr>
              <a:t>Finally...</a:t>
            </a:r>
            <a:br>
              <a:rPr lang="en-GB" sz="4000" dirty="0">
                <a:latin typeface="Comic Sans MS" pitchFamily="66" charset="0"/>
              </a:rPr>
            </a:br>
            <a:br>
              <a:rPr lang="en-GB" sz="3600" dirty="0">
                <a:latin typeface="Comic Sans MS" pitchFamily="66" charset="0"/>
              </a:rPr>
            </a:br>
            <a:r>
              <a:rPr lang="en-GB" sz="2800" dirty="0">
                <a:latin typeface="Comic Sans MS" pitchFamily="66" charset="0"/>
              </a:rPr>
              <a:t>We want your child to really enjoy year 2 and continue to develop their love of learning!</a:t>
            </a:r>
            <a:br>
              <a:rPr lang="en-GB" sz="2800" dirty="0">
                <a:latin typeface="Comic Sans MS" pitchFamily="66" charset="0"/>
              </a:rPr>
            </a:br>
            <a:br>
              <a:rPr lang="en-GB" sz="2800" dirty="0">
                <a:latin typeface="Comic Sans MS" pitchFamily="66" charset="0"/>
              </a:rPr>
            </a:br>
            <a:r>
              <a:rPr lang="en-GB" sz="2000" dirty="0">
                <a:latin typeface="Comic Sans MS" pitchFamily="66" charset="0"/>
              </a:rPr>
              <a:t>If you have any questions or concerns over the year then </a:t>
            </a:r>
            <a:br>
              <a:rPr lang="en-GB" sz="2000" dirty="0">
                <a:latin typeface="Comic Sans MS" pitchFamily="66" charset="0"/>
              </a:rPr>
            </a:br>
            <a:r>
              <a:rPr lang="en-GB" sz="2000" dirty="0">
                <a:latin typeface="Comic Sans MS" pitchFamily="66" charset="0"/>
              </a:rPr>
              <a:t>please do come and talk to us. </a:t>
            </a:r>
            <a:br>
              <a:rPr lang="en-GB" sz="2000" dirty="0">
                <a:latin typeface="Comic Sans MS" pitchFamily="66" charset="0"/>
              </a:rPr>
            </a:br>
            <a:r>
              <a:rPr lang="en-GB" sz="2000" dirty="0">
                <a:latin typeface="Comic Sans MS" pitchFamily="66" charset="0"/>
              </a:rPr>
              <a:t>Ways to contact us:</a:t>
            </a:r>
            <a:br>
              <a:rPr lang="en-GB" sz="2000" dirty="0">
                <a:latin typeface="Comic Sans MS" pitchFamily="66" charset="0"/>
              </a:rPr>
            </a:br>
            <a:br>
              <a:rPr lang="en-GB" sz="2000" dirty="0">
                <a:latin typeface="Comic Sans MS" pitchFamily="66" charset="0"/>
              </a:rPr>
            </a:br>
            <a:r>
              <a:rPr lang="en-GB" sz="2000" dirty="0">
                <a:latin typeface="Comic Sans MS" pitchFamily="66" charset="0"/>
              </a:rPr>
              <a:t>Come and see us at </a:t>
            </a:r>
            <a:r>
              <a:rPr lang="en-GB" sz="2000">
                <a:latin typeface="Comic Sans MS" pitchFamily="66" charset="0"/>
              </a:rPr>
              <a:t>the end </a:t>
            </a:r>
            <a:r>
              <a:rPr lang="en-GB" sz="2000" dirty="0">
                <a:latin typeface="Comic Sans MS" pitchFamily="66" charset="0"/>
              </a:rPr>
              <a:t>of the day</a:t>
            </a:r>
            <a:br>
              <a:rPr lang="en-GB" sz="2000" dirty="0">
                <a:latin typeface="Comic Sans MS" pitchFamily="66" charset="0"/>
              </a:rPr>
            </a:br>
            <a:r>
              <a:rPr lang="en-GB" sz="2000" dirty="0">
                <a:latin typeface="Comic Sans MS" pitchFamily="66" charset="0"/>
              </a:rPr>
              <a:t>Via the office by phone or email – all messages and emails are forwarded on to us</a:t>
            </a:r>
            <a:br>
              <a:rPr lang="en-GB" sz="1800" dirty="0"/>
            </a:br>
            <a:br>
              <a:rPr lang="en-GB" sz="3600" dirty="0"/>
            </a:br>
            <a:br>
              <a:rPr lang="en-GB" dirty="0">
                <a:latin typeface="Comic Sans MS" pitchFamily="66" charset="0"/>
              </a:rPr>
            </a:br>
            <a:endParaRPr lang="en-GB" dirty="0">
              <a:latin typeface="Comic Sans MS" pitchFamily="66" charset="0"/>
            </a:endParaRPr>
          </a:p>
        </p:txBody>
      </p:sp>
      <p:pic>
        <p:nvPicPr>
          <p:cNvPr id="4" name="Picture 3" descr="St Mildreds ribbons.jpg"/>
          <p:cNvPicPr>
            <a:picLocks noChangeAspect="1"/>
          </p:cNvPicPr>
          <p:nvPr/>
        </p:nvPicPr>
        <p:blipFill>
          <a:blip r:embed="rId2" cstate="print"/>
          <a:srcRect t="30085"/>
          <a:stretch>
            <a:fillRect/>
          </a:stretch>
        </p:blipFill>
        <p:spPr>
          <a:xfrm>
            <a:off x="0" y="6021288"/>
            <a:ext cx="9144000" cy="836712"/>
          </a:xfrm>
          <a:prstGeom prst="rect">
            <a:avLst/>
          </a:prstGeom>
        </p:spPr>
      </p:pic>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116632"/>
            <a:ext cx="1562100" cy="1657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2005</TotalTime>
  <Words>1163</Words>
  <Application>Microsoft Office PowerPoint</Application>
  <PresentationFormat>On-screen Show (4:3)</PresentationFormat>
  <Paragraphs>41</Paragraphs>
  <Slides>12</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Comic Sans MS</vt:lpstr>
      <vt:lpstr>Office Theme</vt:lpstr>
      <vt:lpstr>Welcome to our Year 2 information afternoon</vt:lpstr>
      <vt:lpstr>  * Transition  * The Curriculum *Assessment *Helping your child  </vt:lpstr>
      <vt:lpstr>Transition into Year 2     Our Year 2 classrooms look very similar to a Year 1 classroom.  This is to help the children have a smooth transition from Year 1 to Year 2.  There are reading areas, working walls, construction, small world, an enquiry area and so on.       </vt:lpstr>
      <vt:lpstr>   </vt:lpstr>
      <vt:lpstr>  Our Topics this Year  We teach a Topic Based  Curriculum and our topics this this year are:  Hall of Fame Marvellous Monarchs Perilous Pirates and Sandy Shores  Each topic will be enjoyed for two terms  To find out more on the curriculum, check out our website  http://www.st-mildreds.kent.sch.uk/curriculum/     </vt:lpstr>
      <vt:lpstr>    Year 2 Spellings                    Little Wandle Letters &amp; Sounds Revised We have been using Little Wandle Letters &amp; Sounds Revised as our synthetic, systematic phonics (SSM) programme to teach early reading and spelling for a number of years now.   At the start of  Year 2 we complete a term reviewing Phase 5 and then we will move onto the LW Spelling Programme after the October half term.  Reading Practice sessions continue in Year 2 with both independent and teacher led reading activities. https://www.littlewandlelettersandsounds.org.uk/resources/for-parents/     o find out more on the curriculum, check out our website  http://www.st-mildreds.kent.sch.uk/curriculum/     </vt:lpstr>
      <vt:lpstr>Year 2 Spelling</vt:lpstr>
      <vt:lpstr>Independent Learning</vt:lpstr>
      <vt:lpstr>                   </vt:lpstr>
      <vt:lpstr>Assessment  There is now no longer the requirement for End of Key Stage Assessments (previously known as Year 2 SATS); however, we will continue to monitor and track the children’s progress throughout the year. Those children who did not reach the benchmark for the Phonics Assessment in Year 1, will have another opportunity to retake it in June 2025.        </vt:lpstr>
      <vt:lpstr>Supporting your child in Year 2  *Reading - hearing your child read at home regularly is still key. Our focus is much more on comprehension and understanding of the text as the children progress with their reading. It’s useful to discuss the story, make predictions, talk about new vocabulary, make links, encourage them to ask questions and re-read books. *Spelling – supporting children to learn key words sent home each week – we do not test the children on their spellings. *We will include a couple of ideas for Home Learning activities on the Termly Newsletter which your child may wish to complete.  Please encourage them to bring any completed activities into school to share with the rest of their class. *Counting, number facts and tables.    </vt:lpstr>
      <vt:lpstr>Finally...  We want your child to really enjoy year 2 and continue to develop their love of learning!  If you have any questions or concerns over the year then  please do come and talk to us.  Ways to contact us:  Come and see us at the end of the day Via the office by phone or email – all messages and emails are forwarded on to us   </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familyhill</dc:creator>
  <cp:lastModifiedBy>Elena Hill</cp:lastModifiedBy>
  <cp:revision>105</cp:revision>
  <cp:lastPrinted>2023-09-13T15:33:42Z</cp:lastPrinted>
  <dcterms:created xsi:type="dcterms:W3CDTF">2015-09-21T19:47:48Z</dcterms:created>
  <dcterms:modified xsi:type="dcterms:W3CDTF">2024-09-30T09:20:29Z</dcterms:modified>
</cp:coreProperties>
</file>